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9"/>
  </p:notesMasterIdLst>
  <p:handoutMasterIdLst>
    <p:handoutMasterId r:id="rId40"/>
  </p:handoutMasterIdLst>
  <p:sldIdLst>
    <p:sldId id="256" r:id="rId2"/>
    <p:sldId id="308" r:id="rId3"/>
    <p:sldId id="291" r:id="rId4"/>
    <p:sldId id="305" r:id="rId5"/>
    <p:sldId id="309" r:id="rId6"/>
    <p:sldId id="310" r:id="rId7"/>
    <p:sldId id="258" r:id="rId8"/>
    <p:sldId id="304" r:id="rId9"/>
    <p:sldId id="259" r:id="rId10"/>
    <p:sldId id="261" r:id="rId11"/>
    <p:sldId id="262" r:id="rId12"/>
    <p:sldId id="263" r:id="rId13"/>
    <p:sldId id="282" r:id="rId14"/>
    <p:sldId id="306" r:id="rId15"/>
    <p:sldId id="284" r:id="rId16"/>
    <p:sldId id="285" r:id="rId17"/>
    <p:sldId id="287" r:id="rId18"/>
    <p:sldId id="288" r:id="rId19"/>
    <p:sldId id="289" r:id="rId20"/>
    <p:sldId id="290" r:id="rId21"/>
    <p:sldId id="292" r:id="rId22"/>
    <p:sldId id="295" r:id="rId23"/>
    <p:sldId id="296" r:id="rId24"/>
    <p:sldId id="298" r:id="rId25"/>
    <p:sldId id="297" r:id="rId26"/>
    <p:sldId id="307" r:id="rId27"/>
    <p:sldId id="299" r:id="rId28"/>
    <p:sldId id="303" r:id="rId29"/>
    <p:sldId id="265" r:id="rId30"/>
    <p:sldId id="312" r:id="rId31"/>
    <p:sldId id="264" r:id="rId32"/>
    <p:sldId id="302" r:id="rId33"/>
    <p:sldId id="300" r:id="rId34"/>
    <p:sldId id="313" r:id="rId35"/>
    <p:sldId id="266" r:id="rId36"/>
    <p:sldId id="267" r:id="rId37"/>
    <p:sldId id="31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5C5B"/>
    <a:srgbClr val="336600"/>
    <a:srgbClr val="F0FFE1"/>
    <a:srgbClr val="F9FFF3"/>
    <a:srgbClr val="DCF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12"/>
    <p:restoredTop sz="94666"/>
  </p:normalViewPr>
  <p:slideViewPr>
    <p:cSldViewPr snapToGrid="0" snapToObjects="1">
      <p:cViewPr varScale="1">
        <p:scale>
          <a:sx n="98" d="100"/>
          <a:sy n="98" d="100"/>
        </p:scale>
        <p:origin x="600" y="1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iwinskg\Documents\MD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OEL Comparison</a:t>
            </a:r>
          </a:p>
          <a:p>
            <a:pPr>
              <a:defRPr/>
            </a:pPr>
            <a:r>
              <a:rPr lang="en-US" sz="1500" baseline="0"/>
              <a:t>Formaldehyde vers MDI </a:t>
            </a:r>
          </a:p>
        </c:rich>
      </c:tx>
      <c:layout>
        <c:manualLayout>
          <c:xMode val="edge"/>
          <c:yMode val="edge"/>
          <c:x val="0.41219505417922664"/>
          <c:y val="9.7126053057891279E-2"/>
        </c:manualLayout>
      </c:layout>
      <c:overlay val="0"/>
    </c:title>
    <c:autoTitleDeleted val="0"/>
    <c:plotArea>
      <c:layout>
        <c:manualLayout>
          <c:layoutTarget val="inner"/>
          <c:xMode val="edge"/>
          <c:yMode val="edge"/>
          <c:x val="0.28416852731758252"/>
          <c:y val="0.27612328391797414"/>
          <c:w val="0.71583147268241865"/>
          <c:h val="0.52735190687603239"/>
        </c:manualLayout>
      </c:layout>
      <c:barChart>
        <c:barDir val="col"/>
        <c:grouping val="clustered"/>
        <c:varyColors val="0"/>
        <c:ser>
          <c:idx val="0"/>
          <c:order val="0"/>
          <c:tx>
            <c:strRef>
              <c:f>Sheet1!$A$2</c:f>
              <c:strCache>
                <c:ptCount val="1"/>
                <c:pt idx="0">
                  <c:v>MDI</c:v>
                </c:pt>
              </c:strCache>
            </c:strRef>
          </c:tx>
          <c:invertIfNegative val="0"/>
          <c:cat>
            <c:strRef>
              <c:f>Sheet1!$B$1:$C$1</c:f>
              <c:strCache>
                <c:ptCount val="2"/>
                <c:pt idx="0">
                  <c:v>8 Hr-TWA</c:v>
                </c:pt>
                <c:pt idx="1">
                  <c:v>Ceiling</c:v>
                </c:pt>
              </c:strCache>
            </c:strRef>
          </c:cat>
          <c:val>
            <c:numRef>
              <c:f>Sheet1!$B$2:$C$2</c:f>
              <c:numCache>
                <c:formatCode>General</c:formatCode>
                <c:ptCount val="2"/>
                <c:pt idx="0">
                  <c:v>5.0000000000000036E-3</c:v>
                </c:pt>
                <c:pt idx="1">
                  <c:v>2.0000000000000014E-2</c:v>
                </c:pt>
              </c:numCache>
            </c:numRef>
          </c:val>
          <c:extLst>
            <c:ext xmlns:c16="http://schemas.microsoft.com/office/drawing/2014/chart" uri="{C3380CC4-5D6E-409C-BE32-E72D297353CC}">
              <c16:uniqueId val="{00000000-93C0-4E9C-A871-7EE811A37768}"/>
            </c:ext>
          </c:extLst>
        </c:ser>
        <c:ser>
          <c:idx val="1"/>
          <c:order val="1"/>
          <c:tx>
            <c:strRef>
              <c:f>Sheet1!$A$3</c:f>
              <c:strCache>
                <c:ptCount val="1"/>
                <c:pt idx="0">
                  <c:v>Toluene</c:v>
                </c:pt>
              </c:strCache>
            </c:strRef>
          </c:tx>
          <c:invertIfNegative val="0"/>
          <c:cat>
            <c:strRef>
              <c:f>Sheet1!$B$1:$C$1</c:f>
              <c:strCache>
                <c:ptCount val="2"/>
                <c:pt idx="0">
                  <c:v>8 Hr-TWA</c:v>
                </c:pt>
                <c:pt idx="1">
                  <c:v>Ceiling</c:v>
                </c:pt>
              </c:strCache>
            </c:strRef>
          </c:cat>
          <c:val>
            <c:numRef>
              <c:f>Sheet1!$B$3:$C$3</c:f>
              <c:numCache>
                <c:formatCode>General</c:formatCode>
                <c:ptCount val="2"/>
                <c:pt idx="0">
                  <c:v>0.75000000000000044</c:v>
                </c:pt>
                <c:pt idx="1">
                  <c:v>2</c:v>
                </c:pt>
              </c:numCache>
            </c:numRef>
          </c:val>
          <c:extLst>
            <c:ext xmlns:c16="http://schemas.microsoft.com/office/drawing/2014/chart" uri="{C3380CC4-5D6E-409C-BE32-E72D297353CC}">
              <c16:uniqueId val="{00000001-93C0-4E9C-A871-7EE811A37768}"/>
            </c:ext>
          </c:extLst>
        </c:ser>
        <c:dLbls>
          <c:showLegendKey val="0"/>
          <c:showVal val="0"/>
          <c:showCatName val="0"/>
          <c:showSerName val="0"/>
          <c:showPercent val="0"/>
          <c:showBubbleSize val="0"/>
        </c:dLbls>
        <c:gapWidth val="150"/>
        <c:axId val="237960192"/>
        <c:axId val="115405568"/>
      </c:barChart>
      <c:catAx>
        <c:axId val="237960192"/>
        <c:scaling>
          <c:orientation val="minMax"/>
        </c:scaling>
        <c:delete val="0"/>
        <c:axPos val="b"/>
        <c:numFmt formatCode="General" sourceLinked="0"/>
        <c:majorTickMark val="none"/>
        <c:minorTickMark val="none"/>
        <c:tickLblPos val="nextTo"/>
        <c:crossAx val="115405568"/>
        <c:crosses val="autoZero"/>
        <c:auto val="1"/>
        <c:lblAlgn val="ctr"/>
        <c:lblOffset val="100"/>
        <c:noMultiLvlLbl val="0"/>
      </c:catAx>
      <c:valAx>
        <c:axId val="115405568"/>
        <c:scaling>
          <c:orientation val="minMax"/>
        </c:scaling>
        <c:delete val="0"/>
        <c:axPos val="l"/>
        <c:majorGridlines/>
        <c:title>
          <c:tx>
            <c:rich>
              <a:bodyPr/>
              <a:lstStyle/>
              <a:p>
                <a:pPr>
                  <a:defRPr/>
                </a:pPr>
                <a:r>
                  <a:rPr lang="en-US" sz="1400"/>
                  <a:t>PPM</a:t>
                </a:r>
                <a:r>
                  <a:rPr lang="en-US"/>
                  <a:t> </a:t>
                </a:r>
              </a:p>
            </c:rich>
          </c:tx>
          <c:overlay val="0"/>
        </c:title>
        <c:numFmt formatCode="General" sourceLinked="1"/>
        <c:majorTickMark val="none"/>
        <c:minorTickMark val="none"/>
        <c:tickLblPos val="nextTo"/>
        <c:crossAx val="237960192"/>
        <c:crosses val="autoZero"/>
        <c:crossBetween val="between"/>
      </c:valAx>
      <c:dTable>
        <c:showHorzBorder val="1"/>
        <c:showVertBorder val="1"/>
        <c:showOutline val="1"/>
        <c:showKeys val="1"/>
      </c:dTable>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0.56094</cdr:x>
      <cdr:y>0.71257</cdr:y>
    </cdr:from>
    <cdr:to>
      <cdr:x>0.69391</cdr:x>
      <cdr:y>1</cdr:y>
    </cdr:to>
    <cdr:sp macro="" textlink="">
      <cdr:nvSpPr>
        <cdr:cNvPr id="2" name="TextBox 1"/>
        <cdr:cNvSpPr txBox="1"/>
      </cdr:nvSpPr>
      <cdr:spPr>
        <a:xfrm xmlns:a="http://schemas.openxmlformats.org/drawingml/2006/main">
          <a:off x="3857625" y="28289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75549B6-786B-421E-833D-937D18344259}" type="datetimeFigureOut">
              <a:rPr lang="en-US" smtClean="0"/>
              <a:pPr/>
              <a:t>6/6/19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1C58CD-E79A-4338-BCC5-1D171E95057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A00C23-44BD-445C-A499-6B63F1DD9885}" type="datetimeFigureOut">
              <a:rPr lang="en-US" smtClean="0"/>
              <a:pPr/>
              <a:t>6/6/19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023B05-832E-4ADC-9FC5-1E5BA05676F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023B05-832E-4ADC-9FC5-1E5BA05676F0}"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2FD122-8F86-46DD-8AE8-A1CBCDCDDA0C}" type="datetime1">
              <a:rPr lang="en-US" smtClean="0"/>
              <a:pPr/>
              <a:t>6/6/19</a:t>
            </a:fld>
            <a:endParaRPr lang="en-US"/>
          </a:p>
        </p:txBody>
      </p:sp>
      <p:sp>
        <p:nvSpPr>
          <p:cNvPr id="5" name="Footer Placeholder 4"/>
          <p:cNvSpPr>
            <a:spLocks noGrp="1"/>
          </p:cNvSpPr>
          <p:nvPr>
            <p:ph type="ftr" sz="quarter" idx="11"/>
          </p:nvPr>
        </p:nvSpPr>
        <p:spPr/>
        <p:txBody>
          <a:bodyPr/>
          <a:lstStyle/>
          <a:p>
            <a:r>
              <a:rPr lang="de-DE"/>
              <a:t>Draft version -- February 16, 2017</a:t>
            </a:r>
            <a:endParaRPr lang="en-US"/>
          </a:p>
        </p:txBody>
      </p:sp>
      <p:sp>
        <p:nvSpPr>
          <p:cNvPr id="6" name="Slide Number Placeholder 5"/>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1835294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6C972E-67C9-4667-9F17-2F5DD061EDEC}" type="datetime1">
              <a:rPr lang="en-US" smtClean="0"/>
              <a:pPr/>
              <a:t>6/6/19</a:t>
            </a:fld>
            <a:endParaRPr lang="en-US"/>
          </a:p>
        </p:txBody>
      </p:sp>
      <p:sp>
        <p:nvSpPr>
          <p:cNvPr id="5" name="Footer Placeholder 4"/>
          <p:cNvSpPr>
            <a:spLocks noGrp="1"/>
          </p:cNvSpPr>
          <p:nvPr>
            <p:ph type="ftr" sz="quarter" idx="11"/>
          </p:nvPr>
        </p:nvSpPr>
        <p:spPr/>
        <p:txBody>
          <a:bodyPr/>
          <a:lstStyle/>
          <a:p>
            <a:r>
              <a:rPr lang="de-DE"/>
              <a:t>Draft version -- February 16, 2017</a:t>
            </a:r>
            <a:endParaRPr lang="en-US"/>
          </a:p>
        </p:txBody>
      </p:sp>
      <p:sp>
        <p:nvSpPr>
          <p:cNvPr id="6" name="Slide Number Placeholder 5"/>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1594689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3AF163-7ED9-427B-95EC-5205A2646E2B}" type="datetime1">
              <a:rPr lang="en-US" smtClean="0"/>
              <a:pPr/>
              <a:t>6/6/19</a:t>
            </a:fld>
            <a:endParaRPr lang="en-US"/>
          </a:p>
        </p:txBody>
      </p:sp>
      <p:sp>
        <p:nvSpPr>
          <p:cNvPr id="5" name="Footer Placeholder 4"/>
          <p:cNvSpPr>
            <a:spLocks noGrp="1"/>
          </p:cNvSpPr>
          <p:nvPr>
            <p:ph type="ftr" sz="quarter" idx="11"/>
          </p:nvPr>
        </p:nvSpPr>
        <p:spPr/>
        <p:txBody>
          <a:bodyPr/>
          <a:lstStyle/>
          <a:p>
            <a:r>
              <a:rPr lang="de-DE"/>
              <a:t>Draft version -- February 16, 2017</a:t>
            </a:r>
            <a:endParaRPr lang="en-US"/>
          </a:p>
        </p:txBody>
      </p:sp>
      <p:sp>
        <p:nvSpPr>
          <p:cNvPr id="6" name="Slide Number Placeholder 5"/>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134725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0DEEBF-A07B-498A-9573-12D60F3678D4}" type="datetime1">
              <a:rPr lang="en-US" smtClean="0"/>
              <a:pPr/>
              <a:t>6/6/19</a:t>
            </a:fld>
            <a:endParaRPr lang="en-US"/>
          </a:p>
        </p:txBody>
      </p:sp>
      <p:sp>
        <p:nvSpPr>
          <p:cNvPr id="5" name="Footer Placeholder 4"/>
          <p:cNvSpPr>
            <a:spLocks noGrp="1"/>
          </p:cNvSpPr>
          <p:nvPr>
            <p:ph type="ftr" sz="quarter" idx="11"/>
          </p:nvPr>
        </p:nvSpPr>
        <p:spPr/>
        <p:txBody>
          <a:bodyPr/>
          <a:lstStyle/>
          <a:p>
            <a:r>
              <a:rPr lang="de-DE"/>
              <a:t>Draft version -- February 16, 2017</a:t>
            </a:r>
            <a:endParaRPr lang="en-US"/>
          </a:p>
        </p:txBody>
      </p:sp>
      <p:sp>
        <p:nvSpPr>
          <p:cNvPr id="6" name="Slide Number Placeholder 5"/>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149179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A436C-E826-4418-9C60-E0DE75D3D9DA}" type="datetime1">
              <a:rPr lang="en-US" smtClean="0"/>
              <a:pPr/>
              <a:t>6/6/19</a:t>
            </a:fld>
            <a:endParaRPr lang="en-US"/>
          </a:p>
        </p:txBody>
      </p:sp>
      <p:sp>
        <p:nvSpPr>
          <p:cNvPr id="5" name="Footer Placeholder 4"/>
          <p:cNvSpPr>
            <a:spLocks noGrp="1"/>
          </p:cNvSpPr>
          <p:nvPr>
            <p:ph type="ftr" sz="quarter" idx="11"/>
          </p:nvPr>
        </p:nvSpPr>
        <p:spPr/>
        <p:txBody>
          <a:bodyPr/>
          <a:lstStyle/>
          <a:p>
            <a:r>
              <a:rPr lang="de-DE"/>
              <a:t>Draft version -- February 16, 2017</a:t>
            </a:r>
            <a:endParaRPr lang="en-US"/>
          </a:p>
        </p:txBody>
      </p:sp>
      <p:sp>
        <p:nvSpPr>
          <p:cNvPr id="6" name="Slide Number Placeholder 5"/>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74412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DD4441-1390-4972-AD5B-FEBD5AEC8574}" type="datetime1">
              <a:rPr lang="en-US" smtClean="0"/>
              <a:pPr/>
              <a:t>6/6/19</a:t>
            </a:fld>
            <a:endParaRPr lang="en-US"/>
          </a:p>
        </p:txBody>
      </p:sp>
      <p:sp>
        <p:nvSpPr>
          <p:cNvPr id="6" name="Footer Placeholder 5"/>
          <p:cNvSpPr>
            <a:spLocks noGrp="1"/>
          </p:cNvSpPr>
          <p:nvPr>
            <p:ph type="ftr" sz="quarter" idx="11"/>
          </p:nvPr>
        </p:nvSpPr>
        <p:spPr/>
        <p:txBody>
          <a:bodyPr/>
          <a:lstStyle/>
          <a:p>
            <a:r>
              <a:rPr lang="de-DE"/>
              <a:t>Draft version -- February 16, 2017</a:t>
            </a:r>
            <a:endParaRPr lang="en-US"/>
          </a:p>
        </p:txBody>
      </p:sp>
      <p:sp>
        <p:nvSpPr>
          <p:cNvPr id="7" name="Slide Number Placeholder 6"/>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1785801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611F11-B048-4CA4-870F-C0FDAAA38D89}" type="datetime1">
              <a:rPr lang="en-US" smtClean="0"/>
              <a:pPr/>
              <a:t>6/6/19</a:t>
            </a:fld>
            <a:endParaRPr lang="en-US"/>
          </a:p>
        </p:txBody>
      </p:sp>
      <p:sp>
        <p:nvSpPr>
          <p:cNvPr id="8" name="Footer Placeholder 7"/>
          <p:cNvSpPr>
            <a:spLocks noGrp="1"/>
          </p:cNvSpPr>
          <p:nvPr>
            <p:ph type="ftr" sz="quarter" idx="11"/>
          </p:nvPr>
        </p:nvSpPr>
        <p:spPr/>
        <p:txBody>
          <a:bodyPr/>
          <a:lstStyle/>
          <a:p>
            <a:r>
              <a:rPr lang="de-DE"/>
              <a:t>Draft version -- February 16, 2017</a:t>
            </a:r>
            <a:endParaRPr lang="en-US"/>
          </a:p>
        </p:txBody>
      </p:sp>
      <p:sp>
        <p:nvSpPr>
          <p:cNvPr id="9" name="Slide Number Placeholder 8"/>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73308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0357EB-9DD2-4FDA-AFAD-84D3AB76DE86}" type="datetime1">
              <a:rPr lang="en-US" smtClean="0"/>
              <a:pPr/>
              <a:t>6/6/19</a:t>
            </a:fld>
            <a:endParaRPr lang="en-US"/>
          </a:p>
        </p:txBody>
      </p:sp>
      <p:sp>
        <p:nvSpPr>
          <p:cNvPr id="4" name="Footer Placeholder 3"/>
          <p:cNvSpPr>
            <a:spLocks noGrp="1"/>
          </p:cNvSpPr>
          <p:nvPr>
            <p:ph type="ftr" sz="quarter" idx="11"/>
          </p:nvPr>
        </p:nvSpPr>
        <p:spPr/>
        <p:txBody>
          <a:bodyPr/>
          <a:lstStyle/>
          <a:p>
            <a:r>
              <a:rPr lang="de-DE"/>
              <a:t>Draft version -- February 16, 2017</a:t>
            </a:r>
            <a:endParaRPr lang="en-US"/>
          </a:p>
        </p:txBody>
      </p:sp>
      <p:sp>
        <p:nvSpPr>
          <p:cNvPr id="5" name="Slide Number Placeholder 4"/>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807188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ABD82-191B-4111-B876-0B235D8DFA97}" type="datetime1">
              <a:rPr lang="en-US" smtClean="0"/>
              <a:pPr/>
              <a:t>6/6/19</a:t>
            </a:fld>
            <a:endParaRPr lang="en-US"/>
          </a:p>
        </p:txBody>
      </p:sp>
      <p:sp>
        <p:nvSpPr>
          <p:cNvPr id="3" name="Footer Placeholder 2"/>
          <p:cNvSpPr>
            <a:spLocks noGrp="1"/>
          </p:cNvSpPr>
          <p:nvPr>
            <p:ph type="ftr" sz="quarter" idx="11"/>
          </p:nvPr>
        </p:nvSpPr>
        <p:spPr/>
        <p:txBody>
          <a:bodyPr/>
          <a:lstStyle/>
          <a:p>
            <a:r>
              <a:rPr lang="de-DE"/>
              <a:t>Draft version -- February 16, 2017</a:t>
            </a:r>
            <a:endParaRPr lang="en-US"/>
          </a:p>
        </p:txBody>
      </p:sp>
      <p:sp>
        <p:nvSpPr>
          <p:cNvPr id="4" name="Slide Number Placeholder 3"/>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768518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E830CC-9B32-4ABE-9929-DA76701C04E4}" type="datetime1">
              <a:rPr lang="en-US" smtClean="0"/>
              <a:pPr/>
              <a:t>6/6/19</a:t>
            </a:fld>
            <a:endParaRPr lang="en-US"/>
          </a:p>
        </p:txBody>
      </p:sp>
      <p:sp>
        <p:nvSpPr>
          <p:cNvPr id="6" name="Footer Placeholder 5"/>
          <p:cNvSpPr>
            <a:spLocks noGrp="1"/>
          </p:cNvSpPr>
          <p:nvPr>
            <p:ph type="ftr" sz="quarter" idx="11"/>
          </p:nvPr>
        </p:nvSpPr>
        <p:spPr/>
        <p:txBody>
          <a:bodyPr/>
          <a:lstStyle/>
          <a:p>
            <a:r>
              <a:rPr lang="de-DE"/>
              <a:t>Draft version -- February 16, 2017</a:t>
            </a:r>
            <a:endParaRPr lang="en-US"/>
          </a:p>
        </p:txBody>
      </p:sp>
      <p:sp>
        <p:nvSpPr>
          <p:cNvPr id="7" name="Slide Number Placeholder 6"/>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151759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AC1DE9-0BE6-43D1-8DCE-1577393977AD}" type="datetime1">
              <a:rPr lang="en-US" smtClean="0"/>
              <a:pPr/>
              <a:t>6/6/19</a:t>
            </a:fld>
            <a:endParaRPr lang="en-US"/>
          </a:p>
        </p:txBody>
      </p:sp>
      <p:sp>
        <p:nvSpPr>
          <p:cNvPr id="6" name="Footer Placeholder 5"/>
          <p:cNvSpPr>
            <a:spLocks noGrp="1"/>
          </p:cNvSpPr>
          <p:nvPr>
            <p:ph type="ftr" sz="quarter" idx="11"/>
          </p:nvPr>
        </p:nvSpPr>
        <p:spPr/>
        <p:txBody>
          <a:bodyPr/>
          <a:lstStyle/>
          <a:p>
            <a:r>
              <a:rPr lang="de-DE"/>
              <a:t>Draft version -- February 16, 2017</a:t>
            </a:r>
            <a:endParaRPr lang="en-US"/>
          </a:p>
        </p:txBody>
      </p:sp>
      <p:sp>
        <p:nvSpPr>
          <p:cNvPr id="7" name="Slide Number Placeholder 6"/>
          <p:cNvSpPr>
            <a:spLocks noGrp="1"/>
          </p:cNvSpPr>
          <p:nvPr>
            <p:ph type="sldNum" sz="quarter" idx="12"/>
          </p:nvPr>
        </p:nvSpPr>
        <p:spPr/>
        <p:txBody>
          <a:bodyPr/>
          <a:lstStyle/>
          <a:p>
            <a:fld id="{CB649F70-CB24-6545-B6E4-428F86EA3254}" type="slidenum">
              <a:rPr lang="en-US" smtClean="0"/>
              <a:pPr/>
              <a:t>‹#›</a:t>
            </a:fld>
            <a:endParaRPr lang="en-US"/>
          </a:p>
        </p:txBody>
      </p:sp>
    </p:spTree>
    <p:extLst>
      <p:ext uri="{BB962C8B-B14F-4D97-AF65-F5344CB8AC3E}">
        <p14:creationId xmlns:p14="http://schemas.microsoft.com/office/powerpoint/2010/main" val="496493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FE1">
            <a:alpha val="9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D4EB6-C47A-477F-9665-20E16C03BA31}" type="datetime1">
              <a:rPr lang="en-US" smtClean="0"/>
              <a:pPr/>
              <a:t>6/6/19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Draft version -- February 16, 2017</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49F70-CB24-6545-B6E4-428F86EA3254}" type="slidenum">
              <a:rPr lang="en-US" smtClean="0"/>
              <a:pPr/>
              <a:t>‹#›</a:t>
            </a:fld>
            <a:endParaRPr lang="en-US"/>
          </a:p>
        </p:txBody>
      </p:sp>
    </p:spTree>
    <p:extLst>
      <p:ext uri="{BB962C8B-B14F-4D97-AF65-F5344CB8AC3E}">
        <p14:creationId xmlns:p14="http://schemas.microsoft.com/office/powerpoint/2010/main" val="77923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mailto:thall@usgbc.org" TargetMode="Externa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133600"/>
          </a:xfrm>
        </p:spPr>
        <p:txBody>
          <a:bodyPr>
            <a:normAutofit/>
          </a:bodyPr>
          <a:lstStyle/>
          <a:p>
            <a:r>
              <a:rPr lang="en-US" sz="4000" b="1" i="1" dirty="0">
                <a:solidFill>
                  <a:schemeClr val="accent5">
                    <a:lumMod val="50000"/>
                  </a:schemeClr>
                </a:solidFill>
                <a:latin typeface="Kristen ITC" pitchFamily="66" charset="0"/>
              </a:rPr>
              <a:t>When is it “green”? </a:t>
            </a:r>
            <a:br>
              <a:rPr lang="en-US" sz="4000" b="1" dirty="0">
                <a:solidFill>
                  <a:schemeClr val="accent5">
                    <a:lumMod val="50000"/>
                  </a:schemeClr>
                </a:solidFill>
                <a:latin typeface="Kristen ITC" pitchFamily="66" charset="0"/>
              </a:rPr>
            </a:br>
            <a:r>
              <a:rPr lang="en-US" sz="4000" b="1" dirty="0">
                <a:solidFill>
                  <a:schemeClr val="accent5">
                    <a:lumMod val="50000"/>
                  </a:schemeClr>
                </a:solidFill>
                <a:latin typeface="Kristen ITC" pitchFamily="66" charset="0"/>
              </a:rPr>
              <a:t>Preventing the toxic effects of spray foam insulation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250"/>
            <a:ext cx="3891788" cy="4476750"/>
          </a:xfrm>
          <a:prstGeom prst="rect">
            <a:avLst/>
          </a:prstGeom>
        </p:spPr>
      </p:pic>
      <p:sp>
        <p:nvSpPr>
          <p:cNvPr id="5" name="TextBox 4"/>
          <p:cNvSpPr txBox="1"/>
          <p:nvPr/>
        </p:nvSpPr>
        <p:spPr>
          <a:xfrm>
            <a:off x="4572000" y="2381250"/>
            <a:ext cx="4267200" cy="2031325"/>
          </a:xfrm>
          <a:prstGeom prst="rect">
            <a:avLst/>
          </a:prstGeom>
          <a:noFill/>
        </p:spPr>
        <p:txBody>
          <a:bodyPr wrap="square" rtlCol="0">
            <a:spAutoFit/>
          </a:bodyPr>
          <a:lstStyle/>
          <a:p>
            <a:pPr algn="ctr"/>
            <a:r>
              <a:rPr lang="en-US" sz="3200" b="1" dirty="0">
                <a:solidFill>
                  <a:srgbClr val="285C5B"/>
                </a:solidFill>
                <a:latin typeface="Estrangelo Edessa" pitchFamily="66" charset="0"/>
                <a:cs typeface="Estrangelo Edessa" pitchFamily="66" charset="0"/>
              </a:rPr>
              <a:t>Presented at the </a:t>
            </a:r>
          </a:p>
          <a:p>
            <a:pPr algn="ctr"/>
            <a:r>
              <a:rPr lang="en-US" sz="3200" b="1" dirty="0">
                <a:solidFill>
                  <a:srgbClr val="285C5B"/>
                </a:solidFill>
                <a:latin typeface="Estrangelo Edessa" pitchFamily="66" charset="0"/>
                <a:cs typeface="Estrangelo Edessa" pitchFamily="66" charset="0"/>
              </a:rPr>
              <a:t>NYS Green Building Conference, 2017</a:t>
            </a:r>
          </a:p>
          <a:p>
            <a:pPr algn="ctr">
              <a:spcBef>
                <a:spcPts val="1200"/>
              </a:spcBef>
            </a:pPr>
            <a:r>
              <a:rPr lang="en-US" sz="2000" b="1" dirty="0">
                <a:solidFill>
                  <a:srgbClr val="285C5B"/>
                </a:solidFill>
                <a:latin typeface="Estrangelo Edessa" pitchFamily="66" charset="0"/>
                <a:cs typeface="Estrangelo Edessa" pitchFamily="66" charset="0"/>
              </a:rPr>
              <a:t>Course No:  USGBCNYU_LCA</a:t>
            </a:r>
          </a:p>
        </p:txBody>
      </p:sp>
      <p:sp>
        <p:nvSpPr>
          <p:cNvPr id="7" name="TextBox 6"/>
          <p:cNvSpPr txBox="1"/>
          <p:nvPr/>
        </p:nvSpPr>
        <p:spPr>
          <a:xfrm>
            <a:off x="4371975" y="4549676"/>
            <a:ext cx="4667250" cy="2323713"/>
          </a:xfrm>
          <a:prstGeom prst="rect">
            <a:avLst/>
          </a:prstGeom>
          <a:noFill/>
        </p:spPr>
        <p:txBody>
          <a:bodyPr wrap="square" rtlCol="0" anchor="t">
            <a:spAutoFit/>
          </a:bodyPr>
          <a:lstStyle/>
          <a:p>
            <a:pPr marL="342900" indent="-342900">
              <a:spcBef>
                <a:spcPts val="300"/>
              </a:spcBef>
              <a:buFont typeface="Wingdings" charset="2"/>
              <a:buChar char="q"/>
            </a:pPr>
            <a:r>
              <a:rPr lang="en-US" sz="2000" b="1" dirty="0">
                <a:solidFill>
                  <a:srgbClr val="285C5B"/>
                </a:solidFill>
                <a:latin typeface="Estrangelo Edessa" pitchFamily="66" charset="0"/>
                <a:cs typeface="Estrangelo Edessa" pitchFamily="66" charset="0"/>
              </a:rPr>
              <a:t>Greg Siwinski, MS, Certified Industrial Hygienist (Occupational Health Clinical Centers)</a:t>
            </a:r>
          </a:p>
          <a:p>
            <a:pPr marL="342900" indent="-342900">
              <a:spcBef>
                <a:spcPts val="300"/>
              </a:spcBef>
              <a:buFont typeface="Wingdings" charset="2"/>
              <a:buChar char="q"/>
            </a:pPr>
            <a:r>
              <a:rPr lang="en-US" sz="2000" b="1" dirty="0">
                <a:solidFill>
                  <a:srgbClr val="285C5B"/>
                </a:solidFill>
                <a:latin typeface="Estrangelo Edessa" pitchFamily="66" charset="0"/>
                <a:cs typeface="Estrangelo Edessa" pitchFamily="66" charset="0"/>
              </a:rPr>
              <a:t>Jim </a:t>
            </a:r>
            <a:r>
              <a:rPr lang="en-US" sz="2000" b="1" dirty="0" err="1">
                <a:solidFill>
                  <a:srgbClr val="285C5B"/>
                </a:solidFill>
                <a:latin typeface="Estrangelo Edessa" pitchFamily="66" charset="0"/>
                <a:cs typeface="Estrangelo Edessa" pitchFamily="66" charset="0"/>
              </a:rPr>
              <a:t>Vallette</a:t>
            </a:r>
            <a:r>
              <a:rPr lang="en-US" sz="2000" b="1" dirty="0">
                <a:solidFill>
                  <a:srgbClr val="285C5B"/>
                </a:solidFill>
                <a:latin typeface="Estrangelo Edessa" pitchFamily="66" charset="0"/>
                <a:cs typeface="Estrangelo Edessa" pitchFamily="66" charset="0"/>
              </a:rPr>
              <a:t> (Healthy Building Network)</a:t>
            </a:r>
          </a:p>
          <a:p>
            <a:pPr marL="342900" indent="-342900">
              <a:spcBef>
                <a:spcPts val="300"/>
              </a:spcBef>
              <a:buFont typeface="Wingdings" charset="2"/>
              <a:buChar char="q"/>
            </a:pPr>
            <a:r>
              <a:rPr lang="en-US" sz="2000" b="1" dirty="0">
                <a:solidFill>
                  <a:srgbClr val="285C5B"/>
                </a:solidFill>
                <a:latin typeface="Estrangelo Edessa" pitchFamily="66" charset="0"/>
                <a:cs typeface="Estrangelo Edessa" pitchFamily="66" charset="0"/>
              </a:rPr>
              <a:t>Dorothy Wigmore, </a:t>
            </a:r>
            <a:r>
              <a:rPr lang="en-US" sz="2000" b="1" dirty="0" err="1">
                <a:solidFill>
                  <a:srgbClr val="285C5B"/>
                </a:solidFill>
                <a:latin typeface="Estrangelo Edessa" pitchFamily="66" charset="0"/>
                <a:cs typeface="Estrangelo Edessa" pitchFamily="66" charset="0"/>
              </a:rPr>
              <a:t>BSc</a:t>
            </a:r>
            <a:r>
              <a:rPr lang="en-US" sz="2000" b="1" dirty="0">
                <a:solidFill>
                  <a:srgbClr val="285C5B"/>
                </a:solidFill>
                <a:latin typeface="Estrangelo Edessa" pitchFamily="66" charset="0"/>
                <a:cs typeface="Estrangelo Edessa" pitchFamily="66" charset="0"/>
              </a:rPr>
              <a:t> Occupational Hygiene, MS (Occupational Health Clinical Centers)</a:t>
            </a:r>
          </a:p>
        </p:txBody>
      </p:sp>
    </p:spTree>
    <p:extLst>
      <p:ext uri="{BB962C8B-B14F-4D97-AF65-F5344CB8AC3E}">
        <p14:creationId xmlns:p14="http://schemas.microsoft.com/office/powerpoint/2010/main" val="255161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04.png" descr="Screen Shot 2017-02-07 at 10.20.44 AM.png"/>
          <p:cNvPicPr/>
          <p:nvPr/>
        </p:nvPicPr>
        <p:blipFill>
          <a:blip r:embed="rId2" cstate="print"/>
          <a:srcRect b="17801"/>
          <a:stretch>
            <a:fillRect/>
          </a:stretch>
        </p:blipFill>
        <p:spPr>
          <a:xfrm>
            <a:off x="0" y="250224"/>
            <a:ext cx="9144000" cy="5218157"/>
          </a:xfrm>
          <a:prstGeom prst="rect">
            <a:avLst/>
          </a:prstGeom>
          <a:ln/>
        </p:spPr>
      </p:pic>
    </p:spTree>
    <p:extLst>
      <p:ext uri="{BB962C8B-B14F-4D97-AF65-F5344CB8AC3E}">
        <p14:creationId xmlns:p14="http://schemas.microsoft.com/office/powerpoint/2010/main" val="1129748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1323439"/>
          </a:xfrm>
          <a:prstGeom prst="rect">
            <a:avLst/>
          </a:prstGeom>
          <a:noFill/>
        </p:spPr>
        <p:txBody>
          <a:bodyPr wrap="square" rtlCol="0">
            <a:spAutoFit/>
          </a:bodyPr>
          <a:lstStyle/>
          <a:p>
            <a:r>
              <a:rPr lang="en-US" sz="4000" b="1" i="1" dirty="0">
                <a:solidFill>
                  <a:schemeClr val="accent5">
                    <a:lumMod val="50000"/>
                  </a:schemeClr>
                </a:solidFill>
                <a:latin typeface="Kristen ITC" pitchFamily="66" charset="0"/>
              </a:rPr>
              <a:t>Taking a systems (life cycle) approach</a:t>
            </a:r>
          </a:p>
        </p:txBody>
      </p:sp>
      <p:sp>
        <p:nvSpPr>
          <p:cNvPr id="4" name="TextBox 3"/>
          <p:cNvSpPr txBox="1"/>
          <p:nvPr/>
        </p:nvSpPr>
        <p:spPr>
          <a:xfrm>
            <a:off x="167437" y="6457890"/>
            <a:ext cx="8809137" cy="400110"/>
          </a:xfrm>
          <a:prstGeom prst="rect">
            <a:avLst/>
          </a:prstGeom>
          <a:noFill/>
        </p:spPr>
        <p:txBody>
          <a:bodyPr wrap="square" rtlCol="0">
            <a:spAutoFit/>
          </a:bodyPr>
          <a:lstStyle/>
          <a:p>
            <a:r>
              <a:rPr lang="en-US" sz="2000" b="1" i="1" dirty="0">
                <a:solidFill>
                  <a:schemeClr val="accent5">
                    <a:lumMod val="50000"/>
                  </a:schemeClr>
                </a:solidFill>
              </a:rPr>
              <a:t>And asking the question at each stage: Who’s affected? Workers? Home owners?</a:t>
            </a:r>
          </a:p>
        </p:txBody>
      </p:sp>
      <p:pic>
        <p:nvPicPr>
          <p:cNvPr id="8" name="Shape 215"/>
          <p:cNvPicPr preferRelativeResize="0"/>
          <p:nvPr/>
        </p:nvPicPr>
        <p:blipFill rotWithShape="1">
          <a:blip r:embed="rId2">
            <a:alphaModFix/>
          </a:blip>
          <a:srcRect t="14107" b="9246"/>
          <a:stretch/>
        </p:blipFill>
        <p:spPr>
          <a:xfrm>
            <a:off x="0" y="1323439"/>
            <a:ext cx="9144000" cy="4997003"/>
          </a:xfrm>
          <a:prstGeom prst="rect">
            <a:avLst/>
          </a:prstGeom>
          <a:noFill/>
          <a:ln>
            <a:noFill/>
          </a:ln>
        </p:spPr>
      </p:pic>
      <p:sp>
        <p:nvSpPr>
          <p:cNvPr id="9" name="TextBox 8"/>
          <p:cNvSpPr txBox="1"/>
          <p:nvPr/>
        </p:nvSpPr>
        <p:spPr>
          <a:xfrm>
            <a:off x="7384138" y="5770294"/>
            <a:ext cx="1759862" cy="307777"/>
          </a:xfrm>
          <a:prstGeom prst="rect">
            <a:avLst/>
          </a:prstGeom>
          <a:noFill/>
        </p:spPr>
        <p:txBody>
          <a:bodyPr wrap="square" rtlCol="0">
            <a:spAutoFit/>
          </a:bodyPr>
          <a:lstStyle/>
          <a:p>
            <a:r>
              <a:rPr lang="en-US" sz="1400" dirty="0"/>
              <a:t>Perkins + Will graphic</a:t>
            </a:r>
          </a:p>
        </p:txBody>
      </p:sp>
    </p:spTree>
    <p:extLst>
      <p:ext uri="{BB962C8B-B14F-4D97-AF65-F5344CB8AC3E}">
        <p14:creationId xmlns:p14="http://schemas.microsoft.com/office/powerpoint/2010/main" val="1014074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97387">
            <a:off x="374008" y="550321"/>
            <a:ext cx="7886700" cy="1325563"/>
          </a:xfrm>
        </p:spPr>
        <p:txBody>
          <a:bodyPr>
            <a:normAutofit fontScale="90000"/>
          </a:bodyPr>
          <a:lstStyle/>
          <a:p>
            <a:pPr>
              <a:lnSpc>
                <a:spcPct val="100000"/>
              </a:lnSpc>
            </a:pPr>
            <a:r>
              <a:rPr lang="en-US" b="1" i="1" dirty="0">
                <a:solidFill>
                  <a:schemeClr val="accent5">
                    <a:lumMod val="50000"/>
                  </a:schemeClr>
                </a:solidFill>
                <a:latin typeface="Kristen ITC" pitchFamily="66" charset="0"/>
                <a:ea typeface="Cambria" charset="0"/>
                <a:cs typeface="Cambria" charset="0"/>
              </a:rPr>
              <a:t>What are the problems with using </a:t>
            </a:r>
            <a:r>
              <a:rPr lang="en-US" b="1" i="1" dirty="0" err="1">
                <a:solidFill>
                  <a:schemeClr val="accent5">
                    <a:lumMod val="50000"/>
                  </a:schemeClr>
                </a:solidFill>
                <a:latin typeface="Kristen ITC" pitchFamily="66" charset="0"/>
                <a:ea typeface="Cambria" charset="0"/>
                <a:cs typeface="Cambria" charset="0"/>
              </a:rPr>
              <a:t>isocyanates</a:t>
            </a:r>
            <a:r>
              <a:rPr lang="en-US" b="1" i="1" dirty="0">
                <a:solidFill>
                  <a:schemeClr val="accent5">
                    <a:lumMod val="50000"/>
                  </a:schemeClr>
                </a:solidFill>
                <a:latin typeface="Kristen ITC" pitchFamily="66" charset="0"/>
                <a:ea typeface="Cambria" charset="0"/>
                <a:cs typeface="Cambria" charset="0"/>
              </a:rPr>
              <a:t>, especially in spray foam insulation?</a:t>
            </a:r>
            <a:endParaRPr lang="en-US" b="1" i="1" dirty="0">
              <a:solidFill>
                <a:schemeClr val="accent5">
                  <a:lumMod val="50000"/>
                </a:schemeClr>
              </a:solidFill>
              <a:latin typeface="Kristen ITC" pitchFamily="66" charset="0"/>
            </a:endParaRPr>
          </a:p>
        </p:txBody>
      </p:sp>
      <p:sp>
        <p:nvSpPr>
          <p:cNvPr id="4" name="TextBox 3"/>
          <p:cNvSpPr txBox="1"/>
          <p:nvPr/>
        </p:nvSpPr>
        <p:spPr>
          <a:xfrm>
            <a:off x="2409542" y="2581154"/>
            <a:ext cx="5883360" cy="3570208"/>
          </a:xfrm>
          <a:prstGeom prst="rect">
            <a:avLst/>
          </a:prstGeom>
          <a:noFill/>
        </p:spPr>
        <p:txBody>
          <a:bodyPr wrap="square" rtlCol="0">
            <a:spAutoFit/>
          </a:bodyPr>
          <a:lstStyle/>
          <a:p>
            <a:pPr marL="457200" indent="-457200">
              <a:buAutoNum type="arabicPeriod"/>
            </a:pPr>
            <a:r>
              <a:rPr lang="en-US" sz="2400" b="1" dirty="0">
                <a:solidFill>
                  <a:srgbClr val="285C5B"/>
                </a:solidFill>
              </a:rPr>
              <a:t>Health effects</a:t>
            </a:r>
          </a:p>
          <a:p>
            <a:pPr marL="852488" indent="-284163">
              <a:buFont typeface="Wingdings" pitchFamily="2" charset="2"/>
              <a:buChar char="§"/>
            </a:pPr>
            <a:r>
              <a:rPr lang="en-US" sz="2400" b="1" dirty="0">
                <a:solidFill>
                  <a:srgbClr val="285C5B"/>
                </a:solidFill>
              </a:rPr>
              <a:t>manufacturing facilities</a:t>
            </a:r>
          </a:p>
          <a:p>
            <a:pPr marL="852488" indent="-284163">
              <a:buFont typeface="Wingdings" pitchFamily="2" charset="2"/>
              <a:buChar char="§"/>
            </a:pPr>
            <a:r>
              <a:rPr lang="en-US" sz="2400" b="1" dirty="0" err="1">
                <a:solidFill>
                  <a:srgbClr val="285C5B"/>
                </a:solidFill>
              </a:rPr>
              <a:t>fenceline</a:t>
            </a:r>
            <a:r>
              <a:rPr lang="en-US" sz="2400" b="1" dirty="0">
                <a:solidFill>
                  <a:srgbClr val="285C5B"/>
                </a:solidFill>
              </a:rPr>
              <a:t> communities</a:t>
            </a:r>
          </a:p>
          <a:p>
            <a:pPr marL="852488" indent="-284163">
              <a:buFont typeface="Wingdings" pitchFamily="2" charset="2"/>
              <a:buChar char="§"/>
            </a:pPr>
            <a:r>
              <a:rPr lang="en-US" sz="2400" b="1" dirty="0">
                <a:solidFill>
                  <a:srgbClr val="285C5B"/>
                </a:solidFill>
              </a:rPr>
              <a:t>applicators/mixers/installers</a:t>
            </a:r>
          </a:p>
          <a:p>
            <a:pPr marL="852488" indent="-284163">
              <a:buFont typeface="Wingdings" pitchFamily="2" charset="2"/>
              <a:buChar char="§"/>
            </a:pPr>
            <a:r>
              <a:rPr lang="en-US" sz="2400" b="1" dirty="0">
                <a:solidFill>
                  <a:srgbClr val="285C5B"/>
                </a:solidFill>
              </a:rPr>
              <a:t>renovation/repair work</a:t>
            </a:r>
          </a:p>
          <a:p>
            <a:pPr marL="852488" indent="-284163">
              <a:buFont typeface="Wingdings" pitchFamily="2" charset="2"/>
              <a:buChar char="§"/>
            </a:pPr>
            <a:r>
              <a:rPr lang="en-US" sz="2400" b="1" dirty="0">
                <a:solidFill>
                  <a:srgbClr val="285C5B"/>
                </a:solidFill>
              </a:rPr>
              <a:t>home owners/families</a:t>
            </a:r>
          </a:p>
          <a:p>
            <a:pPr marL="852488" indent="-284163">
              <a:buFont typeface="Wingdings" pitchFamily="2" charset="2"/>
              <a:buChar char="§"/>
            </a:pPr>
            <a:r>
              <a:rPr lang="en-US" sz="2400" b="1" dirty="0">
                <a:solidFill>
                  <a:srgbClr val="285C5B"/>
                </a:solidFill>
              </a:rPr>
              <a:t>fire fighters and others caught in fires</a:t>
            </a:r>
          </a:p>
          <a:p>
            <a:pPr marL="457200" indent="-457200">
              <a:spcBef>
                <a:spcPts val="600"/>
              </a:spcBef>
              <a:buAutoNum type="arabicPeriod" startAt="2"/>
            </a:pPr>
            <a:r>
              <a:rPr lang="en-US" sz="2400" b="1" dirty="0">
                <a:solidFill>
                  <a:srgbClr val="285C5B"/>
                </a:solidFill>
              </a:rPr>
              <a:t>Fire hazards</a:t>
            </a:r>
          </a:p>
          <a:p>
            <a:pPr marL="457200" indent="-457200">
              <a:spcBef>
                <a:spcPts val="600"/>
              </a:spcBef>
              <a:buAutoNum type="arabicPeriod" startAt="2"/>
            </a:pPr>
            <a:r>
              <a:rPr lang="en-US" sz="2400" b="1" dirty="0">
                <a:solidFill>
                  <a:srgbClr val="285C5B"/>
                </a:solidFill>
              </a:rPr>
              <a:t>Other (e.g., global warming)</a:t>
            </a:r>
          </a:p>
        </p:txBody>
      </p:sp>
    </p:spTree>
    <p:extLst>
      <p:ext uri="{BB962C8B-B14F-4D97-AF65-F5344CB8AC3E}">
        <p14:creationId xmlns:p14="http://schemas.microsoft.com/office/powerpoint/2010/main" val="1672255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so prevention guidance.JPG"/>
          <p:cNvPicPr>
            <a:picLocks noChangeAspect="1"/>
          </p:cNvPicPr>
          <p:nvPr/>
        </p:nvPicPr>
        <p:blipFill>
          <a:blip r:embed="rId2">
            <a:lum bright="6000" contrast="-16000"/>
          </a:blip>
          <a:stretch>
            <a:fillRect/>
          </a:stretch>
        </p:blipFill>
        <p:spPr>
          <a:xfrm rot="465803">
            <a:off x="5493035" y="1879032"/>
            <a:ext cx="3388665" cy="3061934"/>
          </a:xfrm>
          <a:prstGeom prst="rect">
            <a:avLst/>
          </a:prstGeom>
        </p:spPr>
      </p:pic>
      <p:sp>
        <p:nvSpPr>
          <p:cNvPr id="7" name="Title 1"/>
          <p:cNvSpPr>
            <a:spLocks noGrp="1"/>
          </p:cNvSpPr>
          <p:nvPr>
            <p:ph type="title"/>
          </p:nvPr>
        </p:nvSpPr>
        <p:spPr>
          <a:xfrm rot="21399506">
            <a:off x="0" y="259297"/>
            <a:ext cx="8924080" cy="925974"/>
          </a:xfrm>
        </p:spPr>
        <p:txBody>
          <a:bodyPr>
            <a:normAutofit/>
          </a:bodyPr>
          <a:lstStyle/>
          <a:p>
            <a:r>
              <a:rPr lang="en-US" b="1" i="1" dirty="0">
                <a:solidFill>
                  <a:schemeClr val="accent5">
                    <a:lumMod val="50000"/>
                  </a:schemeClr>
                </a:solidFill>
                <a:latin typeface="Kristen ITC" pitchFamily="66" charset="0"/>
              </a:rPr>
              <a:t>Health effects of </a:t>
            </a:r>
            <a:r>
              <a:rPr lang="en-US" b="1" i="1" dirty="0" err="1">
                <a:solidFill>
                  <a:schemeClr val="accent5">
                    <a:lumMod val="50000"/>
                  </a:schemeClr>
                </a:solidFill>
                <a:latin typeface="Kristen ITC" pitchFamily="66" charset="0"/>
              </a:rPr>
              <a:t>isocyanates</a:t>
            </a:r>
            <a:r>
              <a:rPr lang="en-US" b="1" i="1" dirty="0">
                <a:solidFill>
                  <a:schemeClr val="accent5">
                    <a:lumMod val="50000"/>
                  </a:schemeClr>
                </a:solidFill>
                <a:latin typeface="Kristen ITC" pitchFamily="66" charset="0"/>
              </a:rPr>
              <a:t>?</a:t>
            </a:r>
          </a:p>
        </p:txBody>
      </p:sp>
      <p:sp>
        <p:nvSpPr>
          <p:cNvPr id="8" name="Content Placeholder 2"/>
          <p:cNvSpPr txBox="1">
            <a:spLocks/>
          </p:cNvSpPr>
          <p:nvPr/>
        </p:nvSpPr>
        <p:spPr>
          <a:xfrm>
            <a:off x="360891" y="1307939"/>
            <a:ext cx="5947312" cy="5550061"/>
          </a:xfrm>
          <a:prstGeom prst="rect">
            <a:avLst/>
          </a:prstGeom>
        </p:spPr>
        <p:txBody>
          <a:bodyPr vert="horz" lIns="91440" tIns="45720" rIns="91440" bIns="45720" rtlCol="0">
            <a:normAutofit fontScale="25000" lnSpcReduction="20000"/>
          </a:bodyPr>
          <a:lstStyle/>
          <a:p>
            <a:pPr marL="228600" marR="0" lvl="0"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numerous published studies over the last 40 years confirm the health hazards of </a:t>
            </a:r>
            <a:r>
              <a:rPr kumimoji="0" lang="en-US" sz="7200" b="1" i="0" u="none" strike="noStrike" kern="1200" cap="none" spc="0" normalizeH="0" baseline="0" noProof="0" dirty="0" err="1">
                <a:ln>
                  <a:noFill/>
                </a:ln>
                <a:solidFill>
                  <a:srgbClr val="285C5B"/>
                </a:solidFill>
                <a:effectLst/>
                <a:uLnTx/>
                <a:uFillTx/>
                <a:ea typeface="Cambria" charset="0"/>
                <a:cs typeface="Cambria" charset="0"/>
              </a:rPr>
              <a:t>isocyanates</a:t>
            </a:r>
            <a:endParaRPr kumimoji="0" lang="en-US" sz="7200" b="1" i="0" u="none" strike="noStrike" kern="1200" cap="none" spc="0" normalizeH="0" baseline="0" noProof="0" dirty="0">
              <a:ln>
                <a:noFill/>
              </a:ln>
              <a:solidFill>
                <a:srgbClr val="285C5B"/>
              </a:solidFill>
              <a:effectLst/>
              <a:uLnTx/>
              <a:uFillTx/>
              <a:ea typeface="Cambria" charset="0"/>
              <a:cs typeface="Cambria" charset="0"/>
            </a:endParaRPr>
          </a:p>
          <a:p>
            <a:pPr marL="228600" marR="0" lvl="0"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potent skin, eye, respiratory irritant (1950)</a:t>
            </a:r>
          </a:p>
          <a:p>
            <a:pPr marL="228600" marR="0" lvl="0"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respiratory effects reported include:</a:t>
            </a:r>
          </a:p>
          <a:p>
            <a:pPr marL="685800" marR="0" lvl="1" indent="-228600" algn="l" defTabSz="914400" rtl="0" eaLnBrk="1" fontAlgn="auto" latinLnBrk="0" hangingPunct="1">
              <a:lnSpc>
                <a:spcPct val="120000"/>
              </a:lnSpc>
              <a:spcBef>
                <a:spcPts val="4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asthma in production workers/users (1960), sensitization reports (1973)</a:t>
            </a:r>
          </a:p>
          <a:p>
            <a:pPr marL="685800" marR="0" lvl="1" indent="-228600" algn="l" defTabSz="914400" rtl="0" eaLnBrk="1" fontAlgn="auto" latinLnBrk="0" hangingPunct="1">
              <a:lnSpc>
                <a:spcPct val="120000"/>
              </a:lnSpc>
              <a:spcBef>
                <a:spcPts val="4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fatal asthma cases reported (1988)</a:t>
            </a:r>
          </a:p>
          <a:p>
            <a:pPr marL="685800" marR="0" lvl="1" indent="-228600" algn="l" defTabSz="914400" rtl="0" eaLnBrk="1" fontAlgn="auto" latinLnBrk="0" hangingPunct="1">
              <a:lnSpc>
                <a:spcPct val="120000"/>
              </a:lnSpc>
              <a:spcBef>
                <a:spcPts val="4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hypersensitivity </a:t>
            </a:r>
            <a:r>
              <a:rPr kumimoji="0" lang="en-US" sz="7200" b="1" i="0" u="none" strike="noStrike" kern="1200" cap="none" spc="0" normalizeH="0" baseline="0" noProof="0" dirty="0" err="1">
                <a:ln>
                  <a:noFill/>
                </a:ln>
                <a:solidFill>
                  <a:srgbClr val="285C5B"/>
                </a:solidFill>
                <a:effectLst/>
                <a:uLnTx/>
                <a:uFillTx/>
                <a:ea typeface="Cambria" charset="0"/>
                <a:cs typeface="Cambria" charset="0"/>
              </a:rPr>
              <a:t>pneumonitis</a:t>
            </a:r>
            <a:r>
              <a:rPr kumimoji="0" lang="en-US" sz="7200" b="1" i="0" u="none" strike="noStrike" kern="1200" cap="none" spc="0" normalizeH="0" baseline="0" noProof="0" dirty="0">
                <a:ln>
                  <a:noFill/>
                </a:ln>
                <a:solidFill>
                  <a:srgbClr val="285C5B"/>
                </a:solidFill>
                <a:effectLst/>
                <a:uLnTx/>
                <a:uFillTx/>
                <a:ea typeface="Cambria" charset="0"/>
                <a:cs typeface="Cambria" charset="0"/>
              </a:rPr>
              <a:t> </a:t>
            </a:r>
          </a:p>
          <a:p>
            <a:pPr marL="685800" marR="0" lvl="1" indent="-228600" algn="l" defTabSz="914400" rtl="0" eaLnBrk="1" fontAlgn="auto" latinLnBrk="0" hangingPunct="1">
              <a:lnSpc>
                <a:spcPct val="120000"/>
              </a:lnSpc>
              <a:spcBef>
                <a:spcPts val="4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respiratory sensitization via skin/dermal contact</a:t>
            </a:r>
          </a:p>
          <a:p>
            <a:pPr marL="685800" marR="0" lvl="1" indent="-228600" algn="l" defTabSz="914400" rtl="0" eaLnBrk="1" fontAlgn="auto" latinLnBrk="0" hangingPunct="1">
              <a:lnSpc>
                <a:spcPct val="120000"/>
              </a:lnSpc>
              <a:spcBef>
                <a:spcPts val="4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continued reports from disease surveillance systems showing work-related asthma in workers</a:t>
            </a:r>
          </a:p>
          <a:p>
            <a:pPr marL="685800" marR="0" lvl="1" indent="-228600" algn="l" defTabSz="914400" rtl="0" eaLnBrk="1" fontAlgn="auto" latinLnBrk="0" hangingPunct="1">
              <a:lnSpc>
                <a:spcPct val="120000"/>
              </a:lnSpc>
              <a:spcBef>
                <a:spcPts val="4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err="1">
                <a:ln>
                  <a:noFill/>
                </a:ln>
                <a:solidFill>
                  <a:srgbClr val="285C5B"/>
                </a:solidFill>
                <a:effectLst/>
                <a:uLnTx/>
                <a:uFillTx/>
                <a:ea typeface="Cambria" charset="0"/>
                <a:cs typeface="Cambria" charset="0"/>
              </a:rPr>
              <a:t>isocyanates</a:t>
            </a:r>
            <a:r>
              <a:rPr kumimoji="0" lang="en-US" sz="7200" b="1" i="0" u="none" strike="noStrike" kern="1200" cap="none" spc="0" normalizeH="0" baseline="0" noProof="0" dirty="0">
                <a:ln>
                  <a:noFill/>
                </a:ln>
                <a:solidFill>
                  <a:srgbClr val="285C5B"/>
                </a:solidFill>
                <a:effectLst/>
                <a:uLnTx/>
                <a:uFillTx/>
                <a:ea typeface="Cambria" charset="0"/>
                <a:cs typeface="Cambria" charset="0"/>
              </a:rPr>
              <a:t> considered a leading cause of work-related asthma (2015) </a:t>
            </a:r>
          </a:p>
          <a:p>
            <a:pPr marL="228600" marR="0" lvl="0"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cancer: </a:t>
            </a:r>
          </a:p>
          <a:p>
            <a:pPr marL="679450" marR="0" lvl="0"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TDI: lung cancer in animal studies, however not classifiable in humans; </a:t>
            </a:r>
          </a:p>
          <a:p>
            <a:pPr marL="679450" marR="0" lvl="0"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7200" b="1" i="0" u="none" strike="noStrike" kern="1200" cap="none" spc="0" normalizeH="0" baseline="0" noProof="0" dirty="0">
                <a:ln>
                  <a:noFill/>
                </a:ln>
                <a:solidFill>
                  <a:srgbClr val="285C5B"/>
                </a:solidFill>
                <a:effectLst/>
                <a:uLnTx/>
                <a:uFillTx/>
                <a:ea typeface="Cambria" charset="0"/>
                <a:cs typeface="Cambria" charset="0"/>
              </a:rPr>
              <a:t>MDI: limited evidence in animals (IARC)  </a:t>
            </a:r>
            <a:endParaRPr kumimoji="0" lang="en-US" sz="7200" b="0" i="0" u="none" strike="noStrike" kern="1200" cap="none" spc="0" normalizeH="0" baseline="0" noProof="0" dirty="0">
              <a:ln>
                <a:noFill/>
              </a:ln>
              <a:solidFill>
                <a:srgbClr val="285C5B"/>
              </a:solidFill>
              <a:effectLst/>
              <a:uLnTx/>
              <a:uFillTx/>
              <a:ea typeface="Cambria" charset="0"/>
              <a:cs typeface="Cambri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Cambria" charset="0"/>
              <a:ea typeface="Cambria" charset="0"/>
              <a:cs typeface="Cambria"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1962691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38" y="2335426"/>
            <a:ext cx="4003589" cy="1519882"/>
          </a:xfrm>
        </p:spPr>
        <p:txBody>
          <a:bodyPr>
            <a:noAutofit/>
          </a:bodyPr>
          <a:lstStyle/>
          <a:p>
            <a:pPr>
              <a:lnSpc>
                <a:spcPct val="100000"/>
              </a:lnSpc>
            </a:pPr>
            <a:r>
              <a:rPr lang="en-US" sz="2800" b="1" i="1" dirty="0">
                <a:solidFill>
                  <a:schemeClr val="accent5">
                    <a:lumMod val="50000"/>
                  </a:schemeClr>
                </a:solidFill>
                <a:latin typeface="Kristen ITC" pitchFamily="66" charset="0"/>
              </a:rPr>
              <a:t>Health effects – spray foam products part B (amines)?</a:t>
            </a:r>
          </a:p>
        </p:txBody>
      </p:sp>
      <p:sp>
        <p:nvSpPr>
          <p:cNvPr id="3" name="Content Placeholder 2"/>
          <p:cNvSpPr>
            <a:spLocks noGrp="1"/>
          </p:cNvSpPr>
          <p:nvPr>
            <p:ph idx="1"/>
          </p:nvPr>
        </p:nvSpPr>
        <p:spPr>
          <a:xfrm>
            <a:off x="455655" y="3855308"/>
            <a:ext cx="4042204" cy="2659878"/>
          </a:xfrm>
        </p:spPr>
        <p:txBody>
          <a:bodyPr>
            <a:normAutofit/>
          </a:bodyPr>
          <a:lstStyle/>
          <a:p>
            <a:pPr>
              <a:lnSpc>
                <a:spcPct val="100000"/>
              </a:lnSpc>
              <a:spcBef>
                <a:spcPts val="600"/>
              </a:spcBef>
            </a:pPr>
            <a:r>
              <a:rPr lang="en-US" sz="1800" b="1" dirty="0">
                <a:solidFill>
                  <a:srgbClr val="285C5B"/>
                </a:solidFill>
              </a:rPr>
              <a:t>can trigger allergic reactions</a:t>
            </a:r>
          </a:p>
          <a:p>
            <a:pPr>
              <a:lnSpc>
                <a:spcPct val="100000"/>
              </a:lnSpc>
              <a:spcBef>
                <a:spcPts val="600"/>
              </a:spcBef>
            </a:pPr>
            <a:r>
              <a:rPr lang="en-US" sz="1800" b="1" dirty="0">
                <a:solidFill>
                  <a:srgbClr val="285C5B"/>
                </a:solidFill>
              </a:rPr>
              <a:t>headache, nausea</a:t>
            </a:r>
          </a:p>
          <a:p>
            <a:pPr>
              <a:lnSpc>
                <a:spcPct val="100000"/>
              </a:lnSpc>
              <a:spcBef>
                <a:spcPts val="600"/>
              </a:spcBef>
            </a:pPr>
            <a:r>
              <a:rPr lang="en-US" sz="1800" b="1" dirty="0">
                <a:solidFill>
                  <a:srgbClr val="285C5B"/>
                </a:solidFill>
              </a:rPr>
              <a:t>rapid heart rate</a:t>
            </a:r>
          </a:p>
          <a:p>
            <a:pPr>
              <a:lnSpc>
                <a:spcPct val="100000"/>
              </a:lnSpc>
              <a:spcBef>
                <a:spcPts val="600"/>
              </a:spcBef>
            </a:pPr>
            <a:r>
              <a:rPr lang="en-US" sz="1800" b="1" dirty="0">
                <a:solidFill>
                  <a:srgbClr val="285C5B"/>
                </a:solidFill>
              </a:rPr>
              <a:t>itching, hives</a:t>
            </a:r>
          </a:p>
          <a:p>
            <a:pPr>
              <a:lnSpc>
                <a:spcPct val="100000"/>
              </a:lnSpc>
              <a:spcBef>
                <a:spcPts val="600"/>
              </a:spcBef>
            </a:pPr>
            <a:r>
              <a:rPr lang="en-US" sz="1800" b="1" dirty="0">
                <a:solidFill>
                  <a:srgbClr val="285C5B"/>
                </a:solidFill>
              </a:rPr>
              <a:t>corneal edema “halo vision”</a:t>
            </a:r>
          </a:p>
          <a:p>
            <a:pPr>
              <a:lnSpc>
                <a:spcPct val="100000"/>
              </a:lnSpc>
              <a:spcBef>
                <a:spcPts val="600"/>
              </a:spcBef>
            </a:pPr>
            <a:r>
              <a:rPr lang="en-US" sz="1800" b="1" dirty="0">
                <a:solidFill>
                  <a:srgbClr val="285C5B"/>
                </a:solidFill>
              </a:rPr>
              <a:t>hazy vision</a:t>
            </a:r>
          </a:p>
          <a:p>
            <a:pPr>
              <a:lnSpc>
                <a:spcPct val="100000"/>
              </a:lnSpc>
              <a:spcBef>
                <a:spcPts val="600"/>
              </a:spcBef>
            </a:pPr>
            <a:r>
              <a:rPr lang="en-US" sz="1800" b="1" dirty="0">
                <a:solidFill>
                  <a:srgbClr val="285C5B"/>
                </a:solidFill>
              </a:rPr>
              <a:t>dilated pupils</a:t>
            </a:r>
          </a:p>
        </p:txBody>
      </p:sp>
      <p:pic>
        <p:nvPicPr>
          <p:cNvPr id="60418" name="Picture 2"/>
          <p:cNvPicPr>
            <a:picLocks noChangeAspect="1" noChangeArrowheads="1"/>
          </p:cNvPicPr>
          <p:nvPr/>
        </p:nvPicPr>
        <p:blipFill>
          <a:blip r:embed="rId2"/>
          <a:srcRect/>
          <a:stretch>
            <a:fillRect/>
          </a:stretch>
        </p:blipFill>
        <p:spPr bwMode="auto">
          <a:xfrm rot="252451">
            <a:off x="3747103" y="409806"/>
            <a:ext cx="5396897" cy="2496065"/>
          </a:xfrm>
          <a:prstGeom prst="rect">
            <a:avLst/>
          </a:prstGeom>
          <a:noFill/>
          <a:ln w="9525">
            <a:noFill/>
            <a:miter lim="800000"/>
            <a:headEnd/>
            <a:tailEnd/>
          </a:ln>
        </p:spPr>
      </p:pic>
      <p:sp>
        <p:nvSpPr>
          <p:cNvPr id="5" name="Title 1"/>
          <p:cNvSpPr txBox="1">
            <a:spLocks/>
          </p:cNvSpPr>
          <p:nvPr/>
        </p:nvSpPr>
        <p:spPr>
          <a:xfrm>
            <a:off x="4497859" y="3095367"/>
            <a:ext cx="4646141" cy="151988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a:ln>
                  <a:noFill/>
                </a:ln>
                <a:solidFill>
                  <a:schemeClr val="accent5">
                    <a:lumMod val="50000"/>
                  </a:schemeClr>
                </a:solidFill>
                <a:effectLst/>
                <a:uLnTx/>
                <a:uFillTx/>
                <a:latin typeface="Kristen ITC" pitchFamily="66" charset="0"/>
                <a:ea typeface="+mj-ea"/>
                <a:cs typeface="+mj-cs"/>
              </a:rPr>
              <a:t>Health effects – spray foam products part B (other ingredients)?</a:t>
            </a:r>
          </a:p>
        </p:txBody>
      </p:sp>
      <p:sp>
        <p:nvSpPr>
          <p:cNvPr id="7" name="Content Placeholder 2"/>
          <p:cNvSpPr txBox="1">
            <a:spLocks/>
          </p:cNvSpPr>
          <p:nvPr/>
        </p:nvSpPr>
        <p:spPr>
          <a:xfrm>
            <a:off x="4650259" y="4615249"/>
            <a:ext cx="4042204" cy="1899937"/>
          </a:xfrm>
          <a:prstGeom prst="rect">
            <a:avLst/>
          </a:prstGeom>
        </p:spPr>
        <p:txBody>
          <a:bodyPr vert="horz" lIns="91440" tIns="45720" rIns="91440" bIns="45720" rtlCol="0">
            <a:normAutofit/>
          </a:bodyPr>
          <a:lstStyle/>
          <a:p>
            <a:pPr marL="228600" indent="-228600">
              <a:spcBef>
                <a:spcPts val="600"/>
              </a:spcBef>
              <a:buFont typeface="Arial" panose="020B0604020202020204" pitchFamily="34" charset="0"/>
              <a:buChar char="•"/>
            </a:pPr>
            <a:r>
              <a:rPr lang="en-US" b="1" dirty="0">
                <a:solidFill>
                  <a:srgbClr val="285C5B"/>
                </a:solidFill>
              </a:rPr>
              <a:t>flame retardants</a:t>
            </a:r>
            <a:r>
              <a:rPr lang="en-US" b="1" dirty="0">
                <a:solidFill>
                  <a:srgbClr val="336600"/>
                </a:solidFill>
              </a:rPr>
              <a:t>: </a:t>
            </a:r>
            <a:r>
              <a:rPr lang="en-US" dirty="0">
                <a:solidFill>
                  <a:srgbClr val="336600"/>
                </a:solidFill>
              </a:rPr>
              <a:t>interfere with hormones, reproductive systems, thyroid and metabolic function, and neurological development in infants and children;  cancers in fire fighters?</a:t>
            </a:r>
            <a:endParaRPr kumimoji="0" lang="en-US" sz="1800" b="1" i="0" u="none" strike="noStrike" kern="1200" cap="none" spc="0" normalizeH="0" baseline="0" noProof="0" dirty="0">
              <a:ln>
                <a:noFill/>
              </a:ln>
              <a:solidFill>
                <a:srgbClr val="336600"/>
              </a:solidFill>
              <a:effectLst/>
              <a:uLnTx/>
              <a:uFillTx/>
              <a:latin typeface="+mn-lt"/>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noProof="0" dirty="0">
                <a:solidFill>
                  <a:srgbClr val="285C5B"/>
                </a:solidFill>
              </a:rPr>
              <a:t>b</a:t>
            </a:r>
            <a:r>
              <a:rPr kumimoji="0" lang="en-US" sz="1800" b="1" i="0" u="none" strike="noStrike" kern="1200" cap="none" spc="0" normalizeH="0" baseline="0" noProof="0" dirty="0">
                <a:ln>
                  <a:noFill/>
                </a:ln>
                <a:solidFill>
                  <a:srgbClr val="285C5B"/>
                </a:solidFill>
                <a:effectLst/>
                <a:uLnTx/>
                <a:uFillTx/>
                <a:latin typeface="+mn-lt"/>
                <a:ea typeface="+mn-ea"/>
                <a:cs typeface="+mn-cs"/>
              </a:rPr>
              <a:t>lowing agent: </a:t>
            </a:r>
            <a:r>
              <a:rPr kumimoji="0" lang="en-US" sz="1800" i="0" u="none" strike="noStrike" kern="1200" cap="none" spc="0" normalizeH="0" baseline="0" noProof="0" dirty="0">
                <a:ln>
                  <a:noFill/>
                </a:ln>
                <a:solidFill>
                  <a:srgbClr val="285C5B"/>
                </a:solidFill>
                <a:effectLst/>
                <a:uLnTx/>
                <a:uFillTx/>
                <a:latin typeface="+mn-lt"/>
                <a:ea typeface="+mn-ea"/>
                <a:cs typeface="+mn-cs"/>
              </a:rPr>
              <a:t>fire hazard</a:t>
            </a:r>
          </a:p>
        </p:txBody>
      </p:sp>
    </p:spTree>
    <p:extLst>
      <p:ext uri="{BB962C8B-B14F-4D97-AF65-F5344CB8AC3E}">
        <p14:creationId xmlns:p14="http://schemas.microsoft.com/office/powerpoint/2010/main" val="60635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rot="21408603">
            <a:off x="628650" y="365126"/>
            <a:ext cx="7886700" cy="1325563"/>
          </a:xfrm>
        </p:spPr>
        <p:txBody>
          <a:bodyPr>
            <a:normAutofit fontScale="90000"/>
          </a:bodyPr>
          <a:lstStyle/>
          <a:p>
            <a:r>
              <a:rPr lang="en-US" b="1" i="1" dirty="0">
                <a:solidFill>
                  <a:schemeClr val="accent5">
                    <a:lumMod val="50000"/>
                  </a:schemeClr>
                </a:solidFill>
                <a:latin typeface="Kristen ITC" pitchFamily="66" charset="0"/>
              </a:rPr>
              <a:t>How useful are occupational exposure limits (OELs)?</a:t>
            </a:r>
          </a:p>
        </p:txBody>
      </p:sp>
      <p:sp>
        <p:nvSpPr>
          <p:cNvPr id="8" name="Content Placeholder 2"/>
          <p:cNvSpPr>
            <a:spLocks noGrp="1"/>
          </p:cNvSpPr>
          <p:nvPr>
            <p:ph idx="1"/>
          </p:nvPr>
        </p:nvSpPr>
        <p:spPr>
          <a:xfrm>
            <a:off x="628650" y="1825624"/>
            <a:ext cx="5286013" cy="4401555"/>
          </a:xfrm>
        </p:spPr>
        <p:txBody>
          <a:bodyPr>
            <a:noAutofit/>
          </a:bodyPr>
          <a:lstStyle/>
          <a:p>
            <a:pPr>
              <a:lnSpc>
                <a:spcPct val="100000"/>
              </a:lnSpc>
              <a:spcBef>
                <a:spcPts val="600"/>
              </a:spcBef>
              <a:buFont typeface="Wingdings" pitchFamily="2" charset="2"/>
              <a:buChar char="§"/>
            </a:pPr>
            <a:r>
              <a:rPr lang="en-US" sz="1800" b="1" dirty="0">
                <a:solidFill>
                  <a:srgbClr val="285C5B"/>
                </a:solidFill>
              </a:rPr>
              <a:t>only a few </a:t>
            </a:r>
            <a:r>
              <a:rPr lang="en-US" sz="1800" b="1" dirty="0" err="1">
                <a:solidFill>
                  <a:srgbClr val="285C5B"/>
                </a:solidFill>
              </a:rPr>
              <a:t>isocyanates</a:t>
            </a:r>
            <a:r>
              <a:rPr lang="en-US" sz="1800" b="1" dirty="0">
                <a:solidFill>
                  <a:srgbClr val="285C5B"/>
                </a:solidFill>
              </a:rPr>
              <a:t> have OELs/PELs (</a:t>
            </a:r>
            <a:r>
              <a:rPr lang="en-US" sz="1800" b="1" dirty="0" err="1">
                <a:solidFill>
                  <a:srgbClr val="285C5B"/>
                </a:solidFill>
              </a:rPr>
              <a:t>eg</a:t>
            </a:r>
            <a:r>
              <a:rPr lang="en-US" sz="1800" b="1" dirty="0">
                <a:solidFill>
                  <a:srgbClr val="285C5B"/>
                </a:solidFill>
              </a:rPr>
              <a:t> TDI, MDI)</a:t>
            </a:r>
          </a:p>
          <a:p>
            <a:pPr>
              <a:lnSpc>
                <a:spcPct val="100000"/>
              </a:lnSpc>
              <a:spcBef>
                <a:spcPts val="600"/>
              </a:spcBef>
              <a:buFont typeface="Wingdings" pitchFamily="2" charset="2"/>
              <a:buChar char="§"/>
            </a:pPr>
            <a:r>
              <a:rPr lang="en-US" sz="1800" b="1" dirty="0" err="1">
                <a:solidFill>
                  <a:srgbClr val="285C5B"/>
                </a:solidFill>
              </a:rPr>
              <a:t>isocyanate</a:t>
            </a:r>
            <a:r>
              <a:rPr lang="en-US" sz="1800" b="1" dirty="0">
                <a:solidFill>
                  <a:srgbClr val="285C5B"/>
                </a:solidFill>
              </a:rPr>
              <a:t> OELS are among the lowest set by OSHA and NIOSH</a:t>
            </a:r>
          </a:p>
          <a:p>
            <a:pPr lvl="1">
              <a:lnSpc>
                <a:spcPct val="100000"/>
              </a:lnSpc>
              <a:spcBef>
                <a:spcPts val="300"/>
              </a:spcBef>
            </a:pPr>
            <a:r>
              <a:rPr lang="en-US" sz="1800" b="1" dirty="0">
                <a:solidFill>
                  <a:srgbClr val="285C5B"/>
                </a:solidFill>
              </a:rPr>
              <a:t>OSHA: 0.02 </a:t>
            </a:r>
            <a:r>
              <a:rPr lang="en-US" sz="1800" b="1" dirty="0" err="1">
                <a:solidFill>
                  <a:srgbClr val="285C5B"/>
                </a:solidFill>
              </a:rPr>
              <a:t>ppm</a:t>
            </a:r>
            <a:r>
              <a:rPr lang="en-US" sz="1800" b="1" dirty="0">
                <a:solidFill>
                  <a:srgbClr val="285C5B"/>
                </a:solidFill>
              </a:rPr>
              <a:t> ceiling (MDI)</a:t>
            </a:r>
          </a:p>
          <a:p>
            <a:pPr lvl="1">
              <a:lnSpc>
                <a:spcPct val="100000"/>
              </a:lnSpc>
              <a:spcBef>
                <a:spcPts val="300"/>
              </a:spcBef>
            </a:pPr>
            <a:r>
              <a:rPr lang="en-US" sz="1800" b="1" dirty="0">
                <a:solidFill>
                  <a:srgbClr val="285C5B"/>
                </a:solidFill>
              </a:rPr>
              <a:t>NIOSH: 0.005 </a:t>
            </a:r>
            <a:r>
              <a:rPr lang="en-US" sz="1800" b="1" dirty="0" err="1">
                <a:solidFill>
                  <a:srgbClr val="285C5B"/>
                </a:solidFill>
              </a:rPr>
              <a:t>ppm</a:t>
            </a:r>
            <a:r>
              <a:rPr lang="en-US" sz="1800" b="1" dirty="0">
                <a:solidFill>
                  <a:srgbClr val="285C5B"/>
                </a:solidFill>
              </a:rPr>
              <a:t>, 0.02 </a:t>
            </a:r>
            <a:r>
              <a:rPr lang="en-US" sz="1800" b="1" dirty="0" err="1">
                <a:solidFill>
                  <a:srgbClr val="285C5B"/>
                </a:solidFill>
              </a:rPr>
              <a:t>ppm</a:t>
            </a:r>
            <a:r>
              <a:rPr lang="en-US" sz="1800" b="1" dirty="0">
                <a:solidFill>
                  <a:srgbClr val="285C5B"/>
                </a:solidFill>
              </a:rPr>
              <a:t> ceiling (MDI)</a:t>
            </a:r>
          </a:p>
          <a:p>
            <a:pPr marL="234950" lvl="1" indent="-234950">
              <a:lnSpc>
                <a:spcPct val="100000"/>
              </a:lnSpc>
              <a:spcBef>
                <a:spcPts val="600"/>
              </a:spcBef>
              <a:buFont typeface="Wingdings" pitchFamily="2" charset="2"/>
              <a:buChar char="§"/>
            </a:pPr>
            <a:r>
              <a:rPr lang="en-US" sz="1800" b="1" dirty="0">
                <a:solidFill>
                  <a:srgbClr val="285C5B"/>
                </a:solidFill>
              </a:rPr>
              <a:t>California’s OEHHA recommends for MDI:</a:t>
            </a:r>
          </a:p>
          <a:p>
            <a:pPr marL="692150" lvl="1" indent="-234950">
              <a:lnSpc>
                <a:spcPct val="100000"/>
              </a:lnSpc>
              <a:spcBef>
                <a:spcPts val="300"/>
              </a:spcBef>
            </a:pPr>
            <a:r>
              <a:rPr lang="en-US" sz="1800" b="1" dirty="0">
                <a:solidFill>
                  <a:srgbClr val="285C5B"/>
                </a:solidFill>
              </a:rPr>
              <a:t>acute reference level:  0.0012  </a:t>
            </a:r>
            <a:r>
              <a:rPr lang="en-US" sz="1800" b="1" dirty="0" err="1">
                <a:solidFill>
                  <a:srgbClr val="285C5B"/>
                </a:solidFill>
              </a:rPr>
              <a:t>ppm</a:t>
            </a:r>
            <a:endParaRPr lang="en-US" sz="1800" b="1" dirty="0">
              <a:solidFill>
                <a:srgbClr val="285C5B"/>
              </a:solidFill>
            </a:endParaRPr>
          </a:p>
          <a:p>
            <a:pPr marL="692150" lvl="1" indent="-234950">
              <a:lnSpc>
                <a:spcPct val="100000"/>
              </a:lnSpc>
              <a:spcBef>
                <a:spcPts val="300"/>
              </a:spcBef>
            </a:pPr>
            <a:r>
              <a:rPr lang="en-US" sz="1800" b="1" dirty="0">
                <a:solidFill>
                  <a:srgbClr val="285C5B"/>
                </a:solidFill>
              </a:rPr>
              <a:t>8-hour reference level: 0.000015 </a:t>
            </a:r>
            <a:r>
              <a:rPr lang="en-US" sz="1800" b="1" dirty="0" err="1">
                <a:solidFill>
                  <a:srgbClr val="285C5B"/>
                </a:solidFill>
              </a:rPr>
              <a:t>ppm</a:t>
            </a:r>
            <a:endParaRPr lang="en-US" sz="1800" b="1" dirty="0">
              <a:solidFill>
                <a:srgbClr val="285C5B"/>
              </a:solidFill>
            </a:endParaRPr>
          </a:p>
          <a:p>
            <a:pPr marL="692150" lvl="1" indent="-234950">
              <a:lnSpc>
                <a:spcPct val="100000"/>
              </a:lnSpc>
              <a:spcBef>
                <a:spcPts val="300"/>
              </a:spcBef>
            </a:pPr>
            <a:r>
              <a:rPr lang="en-US" sz="1800" b="1" dirty="0">
                <a:solidFill>
                  <a:srgbClr val="285C5B"/>
                </a:solidFill>
              </a:rPr>
              <a:t>chronic reference level: 0.000008 </a:t>
            </a:r>
            <a:r>
              <a:rPr lang="en-US" sz="1800" b="1" dirty="0" err="1">
                <a:solidFill>
                  <a:srgbClr val="285C5B"/>
                </a:solidFill>
              </a:rPr>
              <a:t>ppm</a:t>
            </a:r>
            <a:endParaRPr lang="en-US" sz="1800" b="1" dirty="0">
              <a:solidFill>
                <a:srgbClr val="285C5B"/>
              </a:solidFill>
            </a:endParaRPr>
          </a:p>
          <a:p>
            <a:pPr marL="234950" lvl="1" indent="-234950">
              <a:lnSpc>
                <a:spcPct val="100000"/>
              </a:lnSpc>
              <a:spcBef>
                <a:spcPts val="600"/>
              </a:spcBef>
              <a:buFont typeface="Wingdings" pitchFamily="2" charset="2"/>
              <a:buChar char="§"/>
            </a:pPr>
            <a:r>
              <a:rPr lang="en-US" sz="1800" b="1" dirty="0">
                <a:solidFill>
                  <a:srgbClr val="285C5B"/>
                </a:solidFill>
              </a:rPr>
              <a:t>for comparison, formaldehyde: </a:t>
            </a:r>
          </a:p>
          <a:p>
            <a:pPr lvl="1">
              <a:lnSpc>
                <a:spcPct val="100000"/>
              </a:lnSpc>
              <a:spcBef>
                <a:spcPts val="600"/>
              </a:spcBef>
            </a:pPr>
            <a:r>
              <a:rPr lang="en-US" sz="1800" b="1" dirty="0">
                <a:solidFill>
                  <a:srgbClr val="285C5B"/>
                </a:solidFill>
              </a:rPr>
              <a:t>OSHA: 0.75ppm,  2ppm STEL</a:t>
            </a:r>
          </a:p>
          <a:p>
            <a:pPr>
              <a:lnSpc>
                <a:spcPct val="100000"/>
              </a:lnSpc>
              <a:spcBef>
                <a:spcPts val="600"/>
              </a:spcBef>
              <a:buFont typeface="Wingdings" pitchFamily="2" charset="2"/>
              <a:buChar char="§"/>
            </a:pPr>
            <a:r>
              <a:rPr lang="en-US" sz="1800" b="1" dirty="0">
                <a:solidFill>
                  <a:srgbClr val="285C5B"/>
                </a:solidFill>
              </a:rPr>
              <a:t>even these extremely low OELs do not protect sensitized people</a:t>
            </a:r>
          </a:p>
          <a:p>
            <a:pPr lvl="1"/>
            <a:endParaRPr lang="en-US" sz="1800" b="1" dirty="0">
              <a:solidFill>
                <a:srgbClr val="285C5B"/>
              </a:solidFill>
            </a:endParaRPr>
          </a:p>
          <a:p>
            <a:pPr lvl="3">
              <a:buNone/>
            </a:pPr>
            <a:r>
              <a:rPr lang="en-US" b="1" dirty="0">
                <a:solidFill>
                  <a:srgbClr val="285C5B"/>
                </a:solidFill>
              </a:rPr>
              <a:t>		    	        </a:t>
            </a:r>
          </a:p>
        </p:txBody>
      </p:sp>
      <p:graphicFrame>
        <p:nvGraphicFramePr>
          <p:cNvPr id="9" name="Chart 8"/>
          <p:cNvGraphicFramePr/>
          <p:nvPr/>
        </p:nvGraphicFramePr>
        <p:xfrm>
          <a:off x="5168403" y="2280213"/>
          <a:ext cx="3790402" cy="32721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8769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47803">
            <a:off x="485240" y="774679"/>
            <a:ext cx="6827520" cy="1015682"/>
          </a:xfrm>
        </p:spPr>
        <p:txBody>
          <a:bodyPr>
            <a:normAutofit fontScale="90000"/>
          </a:bodyPr>
          <a:lstStyle/>
          <a:p>
            <a:pPr>
              <a:lnSpc>
                <a:spcPct val="100000"/>
              </a:lnSpc>
            </a:pPr>
            <a:r>
              <a:rPr lang="en-US" b="1" i="1" dirty="0">
                <a:solidFill>
                  <a:schemeClr val="accent5">
                    <a:lumMod val="50000"/>
                  </a:schemeClr>
                </a:solidFill>
                <a:latin typeface="Kristen ITC" pitchFamily="66" charset="0"/>
              </a:rPr>
              <a:t>How well can we measure </a:t>
            </a:r>
            <a:r>
              <a:rPr lang="en-US" b="1" i="1" dirty="0" err="1">
                <a:solidFill>
                  <a:schemeClr val="accent5">
                    <a:lumMod val="50000"/>
                  </a:schemeClr>
                </a:solidFill>
                <a:latin typeface="Kristen ITC" pitchFamily="66" charset="0"/>
              </a:rPr>
              <a:t>isocyanates</a:t>
            </a:r>
            <a:r>
              <a:rPr lang="en-US" b="1" i="1" dirty="0">
                <a:solidFill>
                  <a:schemeClr val="accent5">
                    <a:lumMod val="50000"/>
                  </a:schemeClr>
                </a:solidFill>
                <a:latin typeface="Kristen ITC" pitchFamily="66" charset="0"/>
              </a:rPr>
              <a:t>?</a:t>
            </a:r>
          </a:p>
        </p:txBody>
      </p:sp>
      <p:sp>
        <p:nvSpPr>
          <p:cNvPr id="3" name="Content Placeholder 2"/>
          <p:cNvSpPr>
            <a:spLocks noGrp="1"/>
          </p:cNvSpPr>
          <p:nvPr>
            <p:ph idx="1"/>
          </p:nvPr>
        </p:nvSpPr>
        <p:spPr>
          <a:xfrm>
            <a:off x="457200" y="2791492"/>
            <a:ext cx="3790709" cy="2148904"/>
          </a:xfrm>
        </p:spPr>
        <p:txBody>
          <a:bodyPr>
            <a:normAutofit/>
          </a:bodyPr>
          <a:lstStyle/>
          <a:p>
            <a:pPr>
              <a:lnSpc>
                <a:spcPct val="100000"/>
              </a:lnSpc>
              <a:spcBef>
                <a:spcPts val="600"/>
              </a:spcBef>
            </a:pPr>
            <a:r>
              <a:rPr lang="en-US" sz="2000" b="1" dirty="0">
                <a:solidFill>
                  <a:srgbClr val="285C5B"/>
                </a:solidFill>
              </a:rPr>
              <a:t>historic measurements are most likely under-estimates, due to sampling techniques</a:t>
            </a:r>
          </a:p>
          <a:p>
            <a:pPr>
              <a:lnSpc>
                <a:spcPct val="100000"/>
              </a:lnSpc>
              <a:spcBef>
                <a:spcPts val="600"/>
              </a:spcBef>
            </a:pPr>
            <a:r>
              <a:rPr lang="en-US" sz="2000" b="1" dirty="0">
                <a:solidFill>
                  <a:srgbClr val="285C5B"/>
                </a:solidFill>
              </a:rPr>
              <a:t>any challenges to collect samples that represent true exposures</a:t>
            </a:r>
            <a:endParaRPr lang="en-US" sz="2000" dirty="0">
              <a:solidFill>
                <a:srgbClr val="285C5B"/>
              </a:solidFill>
            </a:endParaRPr>
          </a:p>
        </p:txBody>
      </p:sp>
      <p:pic>
        <p:nvPicPr>
          <p:cNvPr id="4" name="Picture 2" descr="C:\My Download Files\IH friend.jpg"/>
          <p:cNvPicPr>
            <a:picLocks noChangeAspect="1" noChangeArrowheads="1"/>
          </p:cNvPicPr>
          <p:nvPr/>
        </p:nvPicPr>
        <p:blipFill>
          <a:blip r:embed="rId2" cstate="print"/>
          <a:srcRect b="11335"/>
          <a:stretch>
            <a:fillRect/>
          </a:stretch>
        </p:blipFill>
        <p:spPr bwMode="auto">
          <a:xfrm rot="360000">
            <a:off x="4254403" y="2278063"/>
            <a:ext cx="4736592" cy="3175761"/>
          </a:xfrm>
          <a:prstGeom prst="rect">
            <a:avLst/>
          </a:prstGeom>
          <a:solidFill>
            <a:schemeClr val="accent6">
              <a:lumMod val="40000"/>
              <a:lumOff val="60000"/>
              <a:alpha val="9000"/>
            </a:schemeClr>
          </a:solidFill>
        </p:spPr>
      </p:pic>
    </p:spTree>
    <p:extLst>
      <p:ext uri="{BB962C8B-B14F-4D97-AF65-F5344CB8AC3E}">
        <p14:creationId xmlns:p14="http://schemas.microsoft.com/office/powerpoint/2010/main" val="901428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rot="21439689">
            <a:off x="628650" y="365126"/>
            <a:ext cx="7886700" cy="1325563"/>
          </a:xfrm>
        </p:spPr>
        <p:txBody>
          <a:bodyPr>
            <a:normAutofit fontScale="90000"/>
          </a:bodyPr>
          <a:lstStyle/>
          <a:p>
            <a:r>
              <a:rPr lang="en-US" sz="4000" b="1" i="1" dirty="0">
                <a:solidFill>
                  <a:schemeClr val="accent5">
                    <a:lumMod val="50000"/>
                  </a:schemeClr>
                </a:solidFill>
                <a:latin typeface="Kristen ITC" pitchFamily="66" charset="0"/>
              </a:rPr>
              <a:t>What’s the real world experience with spray foam products?</a:t>
            </a:r>
          </a:p>
        </p:txBody>
      </p:sp>
      <p:sp>
        <p:nvSpPr>
          <p:cNvPr id="8" name="Content Placeholder 2"/>
          <p:cNvSpPr>
            <a:spLocks noGrp="1"/>
          </p:cNvSpPr>
          <p:nvPr>
            <p:ph idx="1"/>
          </p:nvPr>
        </p:nvSpPr>
        <p:spPr>
          <a:xfrm>
            <a:off x="4610341" y="1873791"/>
            <a:ext cx="4070671" cy="3553428"/>
          </a:xfrm>
        </p:spPr>
        <p:txBody>
          <a:bodyPr>
            <a:noAutofit/>
          </a:bodyPr>
          <a:lstStyle/>
          <a:p>
            <a:pPr>
              <a:lnSpc>
                <a:spcPct val="100000"/>
              </a:lnSpc>
              <a:spcBef>
                <a:spcPts val="600"/>
              </a:spcBef>
            </a:pPr>
            <a:r>
              <a:rPr lang="en-US" sz="2000" b="1" dirty="0">
                <a:solidFill>
                  <a:srgbClr val="285C5B"/>
                </a:solidFill>
              </a:rPr>
              <a:t>more than 90 percent of in-the-field exposure measurements in Vermont and Massachusetts were above the relevant OELs</a:t>
            </a:r>
          </a:p>
          <a:p>
            <a:pPr>
              <a:lnSpc>
                <a:spcPct val="100000"/>
              </a:lnSpc>
              <a:spcBef>
                <a:spcPts val="600"/>
              </a:spcBef>
            </a:pPr>
            <a:r>
              <a:rPr lang="en-US" sz="2000" b="1" dirty="0">
                <a:solidFill>
                  <a:srgbClr val="285C5B"/>
                </a:solidFill>
              </a:rPr>
              <a:t>there is routine failure to provide adequate worker protections on the job (ventilation, skin and breathing protection, and lack of training)</a:t>
            </a:r>
          </a:p>
          <a:p>
            <a:pPr>
              <a:lnSpc>
                <a:spcPct val="100000"/>
              </a:lnSpc>
              <a:spcBef>
                <a:spcPts val="600"/>
              </a:spcBef>
            </a:pPr>
            <a:r>
              <a:rPr lang="en-US" sz="2000" b="1" dirty="0">
                <a:solidFill>
                  <a:srgbClr val="285C5B"/>
                </a:solidFill>
              </a:rPr>
              <a:t>building occupants reacting to these products as well</a:t>
            </a:r>
          </a:p>
        </p:txBody>
      </p:sp>
      <p:pic>
        <p:nvPicPr>
          <p:cNvPr id="11" name="Picture 10" descr="Screen Shot 2016-09-19 at 3.4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45922">
            <a:off x="119490" y="2314937"/>
            <a:ext cx="3510635" cy="2539468"/>
          </a:xfrm>
          <a:prstGeom prst="rect">
            <a:avLst/>
          </a:prstGeom>
        </p:spPr>
      </p:pic>
      <p:sp>
        <p:nvSpPr>
          <p:cNvPr id="14" name="TextBox 13"/>
          <p:cNvSpPr txBox="1"/>
          <p:nvPr/>
        </p:nvSpPr>
        <p:spPr>
          <a:xfrm>
            <a:off x="247470" y="5190186"/>
            <a:ext cx="3332725" cy="646331"/>
          </a:xfrm>
          <a:prstGeom prst="rect">
            <a:avLst/>
          </a:prstGeom>
          <a:noFill/>
        </p:spPr>
        <p:txBody>
          <a:bodyPr wrap="square" rtlCol="0">
            <a:spAutoFit/>
          </a:bodyPr>
          <a:lstStyle/>
          <a:p>
            <a:r>
              <a:rPr lang="en-US" dirty="0">
                <a:solidFill>
                  <a:srgbClr val="285C5B"/>
                </a:solidFill>
              </a:rPr>
              <a:t>2,400 pounds of TCPP per 100,000 square feet</a:t>
            </a:r>
          </a:p>
        </p:txBody>
      </p:sp>
    </p:spTree>
    <p:extLst>
      <p:ext uri="{BB962C8B-B14F-4D97-AF65-F5344CB8AC3E}">
        <p14:creationId xmlns:p14="http://schemas.microsoft.com/office/powerpoint/2010/main" val="521950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46974">
            <a:off x="628650" y="365126"/>
            <a:ext cx="7886700" cy="1325563"/>
          </a:xfrm>
        </p:spPr>
        <p:txBody>
          <a:bodyPr>
            <a:normAutofit fontScale="90000"/>
          </a:bodyPr>
          <a:lstStyle/>
          <a:p>
            <a:pPr marL="231775" indent="-231775"/>
            <a:r>
              <a:rPr lang="en-US" dirty="0">
                <a:solidFill>
                  <a:schemeClr val="accent5">
                    <a:lumMod val="50000"/>
                  </a:schemeClr>
                </a:solidFill>
                <a:latin typeface="Kristen ITC" pitchFamily="66" charset="0"/>
              </a:rPr>
              <a:t>Application variables:</a:t>
            </a:r>
            <a:br>
              <a:rPr lang="en-US" dirty="0">
                <a:solidFill>
                  <a:schemeClr val="accent5">
                    <a:lumMod val="50000"/>
                  </a:schemeClr>
                </a:solidFill>
                <a:latin typeface="Kristen ITC" pitchFamily="66" charset="0"/>
              </a:rPr>
            </a:br>
            <a:r>
              <a:rPr lang="en-US" sz="4000" dirty="0">
                <a:solidFill>
                  <a:schemeClr val="accent5">
                    <a:lumMod val="50000"/>
                  </a:schemeClr>
                </a:solidFill>
                <a:latin typeface="Kristen ITC" pitchFamily="66" charset="0"/>
              </a:rPr>
              <a:t>thickness, temperature, humidity</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1" y="2332037"/>
            <a:ext cx="6185088" cy="4525963"/>
          </a:xfrm>
          <a:prstGeom prst="rect">
            <a:avLst/>
          </a:prstGeom>
          <a:noFill/>
          <a:ln w="9525">
            <a:noFill/>
            <a:miter lim="800000"/>
            <a:headEnd/>
            <a:tailEnd/>
          </a:ln>
        </p:spPr>
      </p:pic>
    </p:spTree>
    <p:extLst>
      <p:ext uri="{BB962C8B-B14F-4D97-AF65-F5344CB8AC3E}">
        <p14:creationId xmlns:p14="http://schemas.microsoft.com/office/powerpoint/2010/main" val="2101813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50000"/>
                  </a:schemeClr>
                </a:solidFill>
                <a:latin typeface="Kristen ITC" pitchFamily="66" charset="0"/>
              </a:rPr>
              <a:t>Trim work</a:t>
            </a:r>
          </a:p>
        </p:txBody>
      </p:sp>
      <p:pic>
        <p:nvPicPr>
          <p:cNvPr id="1026" name="Picture 2"/>
          <p:cNvPicPr>
            <a:picLocks noGrp="1" noChangeAspect="1" noChangeArrowheads="1"/>
          </p:cNvPicPr>
          <p:nvPr>
            <p:ph idx="1"/>
          </p:nvPr>
        </p:nvPicPr>
        <p:blipFill>
          <a:blip r:embed="rId2" cstate="print"/>
          <a:srcRect/>
          <a:stretch>
            <a:fillRect/>
          </a:stretch>
        </p:blipFill>
        <p:spPr bwMode="auto">
          <a:xfrm rot="312816">
            <a:off x="4253080" y="1905000"/>
            <a:ext cx="4651737" cy="348880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09600" y="1524000"/>
            <a:ext cx="3403877" cy="5124450"/>
          </a:xfrm>
          <a:prstGeom prst="rect">
            <a:avLst/>
          </a:prstGeom>
          <a:noFill/>
          <a:ln w="9525">
            <a:noFill/>
            <a:miter lim="800000"/>
            <a:headEnd/>
            <a:tailEnd/>
          </a:ln>
        </p:spPr>
      </p:pic>
    </p:spTree>
    <p:extLst>
      <p:ext uri="{BB962C8B-B14F-4D97-AF65-F5344CB8AC3E}">
        <p14:creationId xmlns:p14="http://schemas.microsoft.com/office/powerpoint/2010/main" val="1229237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8318500" y="6019800"/>
            <a:ext cx="673100" cy="685800"/>
          </a:xfrm>
          <a:prstGeom prst="rect">
            <a:avLst/>
          </a:prstGeom>
        </p:spPr>
      </p:pic>
      <p:sp>
        <p:nvSpPr>
          <p:cNvPr id="4" name="Rectangle 4"/>
          <p:cNvSpPr>
            <a:spLocks noChangeArrowheads="1"/>
          </p:cNvSpPr>
          <p:nvPr/>
        </p:nvSpPr>
        <p:spPr bwMode="auto">
          <a:xfrm>
            <a:off x="533400" y="806917"/>
            <a:ext cx="8077200" cy="4548938"/>
          </a:xfrm>
          <a:prstGeom prst="rect">
            <a:avLst/>
          </a:prstGeom>
          <a:noFill/>
          <a:ln w="9525">
            <a:noFill/>
            <a:miter lim="800000"/>
            <a:headEnd/>
            <a:tailEnd/>
          </a:ln>
          <a:effectLst/>
        </p:spPr>
        <p:txBody>
          <a:bodyPr wrap="square" numCol="2" spcCol="182880" anchor="ctr">
            <a:spAutoFit/>
          </a:bodyPr>
          <a:lstStyle/>
          <a:p>
            <a:pPr>
              <a:spcBef>
                <a:spcPct val="20000"/>
              </a:spcBef>
              <a:defRPr/>
            </a:pPr>
            <a:r>
              <a:rPr lang="en-US" sz="2000" dirty="0">
                <a:solidFill>
                  <a:schemeClr val="tx1">
                    <a:lumMod val="65000"/>
                    <a:lumOff val="35000"/>
                  </a:schemeClr>
                </a:solidFill>
                <a:latin typeface="+mn-lt"/>
                <a:cs typeface="65 Helvetica Medium"/>
              </a:rPr>
              <a:t>Credit(s) earned on completion of this course will be reported to </a:t>
            </a:r>
            <a:r>
              <a:rPr lang="en-US" sz="2000" dirty="0">
                <a:solidFill>
                  <a:srgbClr val="FF0000"/>
                </a:solidFill>
                <a:latin typeface="+mn-lt"/>
                <a:cs typeface="Helvetica Neue"/>
              </a:rPr>
              <a:t>AIA CES </a:t>
            </a:r>
            <a:r>
              <a:rPr lang="en-US" sz="2000" dirty="0">
                <a:solidFill>
                  <a:schemeClr val="tx1">
                    <a:lumMod val="65000"/>
                    <a:lumOff val="35000"/>
                  </a:schemeClr>
                </a:solidFill>
                <a:latin typeface="+mn-lt"/>
                <a:cs typeface="65 Helvetica Medium"/>
              </a:rPr>
              <a:t>for AIA members. Certificates of Completion for both AIA members and non-AIA members are available upon request.</a:t>
            </a:r>
            <a:br>
              <a:rPr lang="en-US" sz="2000" dirty="0">
                <a:solidFill>
                  <a:schemeClr val="tx1">
                    <a:lumMod val="65000"/>
                    <a:lumOff val="35000"/>
                  </a:schemeClr>
                </a:solidFill>
                <a:latin typeface="+mn-lt"/>
                <a:cs typeface="65 Helvetica Medium"/>
              </a:rPr>
            </a:br>
            <a:endParaRPr lang="en-US" sz="2000" dirty="0">
              <a:solidFill>
                <a:schemeClr val="tx1">
                  <a:lumMod val="65000"/>
                  <a:lumOff val="35000"/>
                </a:schemeClr>
              </a:solidFill>
              <a:latin typeface="+mn-lt"/>
              <a:cs typeface="65 Helvetica Medium"/>
            </a:endParaRPr>
          </a:p>
          <a:p>
            <a:pPr>
              <a:spcBef>
                <a:spcPct val="20000"/>
              </a:spcBef>
              <a:defRPr/>
            </a:pPr>
            <a:endParaRPr lang="en-US" sz="2000" dirty="0">
              <a:solidFill>
                <a:schemeClr val="tx1">
                  <a:lumMod val="65000"/>
                  <a:lumOff val="35000"/>
                </a:schemeClr>
              </a:solidFill>
              <a:latin typeface="+mn-lt"/>
              <a:cs typeface="65 Helvetica Medium"/>
            </a:endParaRPr>
          </a:p>
          <a:p>
            <a:pPr>
              <a:spcBef>
                <a:spcPct val="20000"/>
              </a:spcBef>
              <a:defRPr/>
            </a:pPr>
            <a:endParaRPr lang="en-US" sz="2000" dirty="0">
              <a:solidFill>
                <a:schemeClr val="tx1">
                  <a:lumMod val="65000"/>
                  <a:lumOff val="35000"/>
                </a:schemeClr>
              </a:solidFill>
              <a:latin typeface="+mn-lt"/>
              <a:cs typeface="65 Helvetica Medium"/>
            </a:endParaRPr>
          </a:p>
          <a:p>
            <a:pPr>
              <a:spcBef>
                <a:spcPct val="20000"/>
              </a:spcBef>
              <a:defRPr/>
            </a:pPr>
            <a:endParaRPr lang="en-US" sz="2000" dirty="0">
              <a:solidFill>
                <a:schemeClr val="tx1">
                  <a:lumMod val="65000"/>
                  <a:lumOff val="35000"/>
                </a:schemeClr>
              </a:solidFill>
              <a:latin typeface="+mn-lt"/>
              <a:cs typeface="65 Helvetica Medium"/>
            </a:endParaRPr>
          </a:p>
          <a:p>
            <a:pPr>
              <a:spcBef>
                <a:spcPct val="20000"/>
              </a:spcBef>
              <a:defRPr/>
            </a:pPr>
            <a:endParaRPr lang="en-US" sz="2000" dirty="0">
              <a:solidFill>
                <a:schemeClr val="tx1">
                  <a:lumMod val="65000"/>
                  <a:lumOff val="35000"/>
                </a:schemeClr>
              </a:solidFill>
              <a:latin typeface="+mn-lt"/>
              <a:cs typeface="65 Helvetica Medium"/>
            </a:endParaRPr>
          </a:p>
          <a:p>
            <a:pPr>
              <a:spcBef>
                <a:spcPct val="20000"/>
              </a:spcBef>
              <a:defRPr/>
            </a:pPr>
            <a:endParaRPr lang="en-US" sz="2000" dirty="0">
              <a:solidFill>
                <a:schemeClr val="tx1">
                  <a:lumMod val="65000"/>
                  <a:lumOff val="35000"/>
                </a:schemeClr>
              </a:solidFill>
              <a:latin typeface="+mn-lt"/>
              <a:cs typeface="65 Helvetica Medium"/>
            </a:endParaRPr>
          </a:p>
          <a:p>
            <a:pPr>
              <a:spcBef>
                <a:spcPct val="20000"/>
              </a:spcBef>
              <a:defRPr/>
            </a:pPr>
            <a:endParaRPr lang="en-US" sz="2000" dirty="0">
              <a:solidFill>
                <a:schemeClr val="tx1">
                  <a:lumMod val="65000"/>
                  <a:lumOff val="35000"/>
                </a:schemeClr>
              </a:solidFill>
              <a:cs typeface="65 Helvetica Medium"/>
            </a:endParaRPr>
          </a:p>
          <a:p>
            <a:pPr>
              <a:spcBef>
                <a:spcPct val="20000"/>
              </a:spcBef>
              <a:defRPr/>
            </a:pPr>
            <a:r>
              <a:rPr lang="en-US" sz="2000" dirty="0">
                <a:solidFill>
                  <a:schemeClr val="tx1">
                    <a:lumMod val="65000"/>
                    <a:lumOff val="35000"/>
                  </a:schemeClr>
                </a:solidFill>
                <a:cs typeface="65 Helvetica Medium"/>
              </a:rPr>
              <a:t>This course is registered with </a:t>
            </a:r>
            <a:r>
              <a:rPr lang="en-US" sz="2000" dirty="0">
                <a:solidFill>
                  <a:srgbClr val="FF0000"/>
                </a:solidFill>
                <a:cs typeface="Helvetica Neue"/>
              </a:rPr>
              <a:t>AIA CES</a:t>
            </a:r>
            <a:r>
              <a:rPr lang="en-US" sz="2000" dirty="0">
                <a:solidFill>
                  <a:schemeClr val="tx1">
                    <a:lumMod val="65000"/>
                    <a:lumOff val="35000"/>
                  </a:schemeClr>
                </a:solidFill>
                <a:cs typeface="65 Helvetica Medium"/>
              </a:rPr>
              <a:t> for continuing professional education. As such, it does not include content that may be deemed or construed to be an approval or endorsement by the AIA of any material of construction or any method or manner of </a:t>
            </a:r>
            <a:r>
              <a:rPr lang="en-US" sz="2000" dirty="0">
                <a:solidFill>
                  <a:schemeClr val="tx1">
                    <a:lumMod val="65000"/>
                    <a:lumOff val="35000"/>
                  </a:schemeClr>
                </a:solidFill>
                <a:latin typeface="+mn-lt"/>
                <a:cs typeface="65 Helvetica Medium"/>
              </a:rPr>
              <a:t>handling, using, distributing, or dealing in any material or product.</a:t>
            </a:r>
          </a:p>
          <a:p>
            <a:pPr>
              <a:spcBef>
                <a:spcPct val="20000"/>
              </a:spcBef>
              <a:defRPr/>
            </a:pPr>
            <a:r>
              <a:rPr lang="en-US" sz="1400" dirty="0">
                <a:solidFill>
                  <a:schemeClr val="tx1">
                    <a:lumMod val="65000"/>
                    <a:lumOff val="35000"/>
                  </a:schemeClr>
                </a:solidFill>
                <a:latin typeface="65 Helvetica Medium"/>
                <a:cs typeface="65 Helvetica Medium"/>
              </a:rPr>
              <a:t>_______________________________________</a:t>
            </a:r>
          </a:p>
          <a:p>
            <a:pPr>
              <a:spcBef>
                <a:spcPct val="20000"/>
              </a:spcBef>
              <a:defRPr/>
            </a:pPr>
            <a:r>
              <a:rPr lang="en-US" sz="1400" dirty="0">
                <a:solidFill>
                  <a:schemeClr val="tx1">
                    <a:lumMod val="65000"/>
                    <a:lumOff val="35000"/>
                  </a:schemeClr>
                </a:solidFill>
                <a:latin typeface="+mn-lt"/>
                <a:cs typeface="65 Helvetica Medium"/>
              </a:rPr>
              <a:t>Questions related to specific materials, methods, and services will be addressed at the conclusion of this presentation.</a:t>
            </a:r>
            <a:br>
              <a:rPr lang="en-US" sz="1400" dirty="0">
                <a:solidFill>
                  <a:schemeClr val="tx1">
                    <a:lumMod val="65000"/>
                    <a:lumOff val="35000"/>
                  </a:schemeClr>
                </a:solidFill>
                <a:latin typeface="+mn-lt"/>
                <a:cs typeface="65 Helvetica Medium"/>
              </a:rPr>
            </a:br>
            <a:endParaRPr lang="en-US" sz="1400" dirty="0">
              <a:solidFill>
                <a:schemeClr val="tx1">
                  <a:lumMod val="65000"/>
                  <a:lumOff val="35000"/>
                </a:schemeClr>
              </a:solidFill>
              <a:latin typeface="+mn-lt"/>
              <a:cs typeface="65 Helvetica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81089"/>
          </a:xfrm>
        </p:spPr>
        <p:txBody>
          <a:bodyPr/>
          <a:lstStyle/>
          <a:p>
            <a:pPr>
              <a:lnSpc>
                <a:spcPct val="100000"/>
              </a:lnSpc>
            </a:pPr>
            <a:r>
              <a:rPr lang="en-US" dirty="0">
                <a:solidFill>
                  <a:schemeClr val="accent5">
                    <a:lumMod val="50000"/>
                  </a:schemeClr>
                </a:solidFill>
                <a:latin typeface="Kristen ITC" pitchFamily="66" charset="0"/>
              </a:rPr>
              <a:t>A drum on right, B drum on left</a:t>
            </a:r>
          </a:p>
        </p:txBody>
      </p:sp>
      <p:pic>
        <p:nvPicPr>
          <p:cNvPr id="3075" name="Picture 3"/>
          <p:cNvPicPr>
            <a:picLocks noGrp="1" noChangeAspect="1" noChangeArrowheads="1"/>
          </p:cNvPicPr>
          <p:nvPr>
            <p:ph idx="1"/>
          </p:nvPr>
        </p:nvPicPr>
        <p:blipFill>
          <a:blip r:embed="rId2" cstate="print"/>
          <a:srcRect/>
          <a:stretch>
            <a:fillRect/>
          </a:stretch>
        </p:blipFill>
        <p:spPr bwMode="auto">
          <a:xfrm>
            <a:off x="533400" y="4800600"/>
            <a:ext cx="8229600" cy="1816543"/>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533400" y="1143000"/>
            <a:ext cx="8286750" cy="1851454"/>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533400" y="2971800"/>
            <a:ext cx="8229600" cy="1838686"/>
          </a:xfrm>
          <a:prstGeom prst="rect">
            <a:avLst/>
          </a:prstGeom>
          <a:noFill/>
          <a:ln w="9525">
            <a:noFill/>
            <a:miter lim="800000"/>
            <a:headEnd/>
            <a:tailEnd/>
          </a:ln>
        </p:spPr>
      </p:pic>
    </p:spTree>
    <p:extLst>
      <p:ext uri="{BB962C8B-B14F-4D97-AF65-F5344CB8AC3E}">
        <p14:creationId xmlns:p14="http://schemas.microsoft.com/office/powerpoint/2010/main" val="997507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57724">
            <a:off x="628650" y="365126"/>
            <a:ext cx="7886700" cy="1325563"/>
          </a:xfrm>
        </p:spPr>
        <p:txBody>
          <a:bodyPr>
            <a:normAutofit/>
          </a:bodyPr>
          <a:lstStyle/>
          <a:p>
            <a:r>
              <a:rPr lang="en-US" b="1" i="1" dirty="0">
                <a:solidFill>
                  <a:schemeClr val="accent5">
                    <a:lumMod val="50000"/>
                  </a:schemeClr>
                </a:solidFill>
                <a:latin typeface="Kristen ITC" pitchFamily="66" charset="0"/>
              </a:rPr>
              <a:t>What about the OHCC experience?</a:t>
            </a:r>
          </a:p>
        </p:txBody>
      </p:sp>
      <p:sp>
        <p:nvSpPr>
          <p:cNvPr id="6" name="Content Placeholder 2"/>
          <p:cNvSpPr txBox="1">
            <a:spLocks/>
          </p:cNvSpPr>
          <p:nvPr/>
        </p:nvSpPr>
        <p:spPr>
          <a:xfrm>
            <a:off x="2604303" y="2037144"/>
            <a:ext cx="5534885" cy="3792855"/>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85C5B"/>
                </a:solidFill>
                <a:effectLst/>
                <a:uLnTx/>
                <a:uFillTx/>
                <a:latin typeface="+mn-lt"/>
                <a:ea typeface="+mn-ea"/>
                <a:cs typeface="+mn-cs"/>
              </a:rPr>
              <a:t>six separate episodes presented to the OHCC over a three-year period, involving 10 patients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85C5B"/>
                </a:solidFill>
                <a:effectLst/>
                <a:uLnTx/>
                <a:uFillTx/>
                <a:latin typeface="+mn-lt"/>
                <a:ea typeface="+mn-ea"/>
                <a:cs typeface="+mn-cs"/>
              </a:rPr>
              <a:t>installer/workers found with classic work-related asthma (WRA) due to inadequate protective measures on the job (paper dust mask)</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85C5B"/>
                </a:solidFill>
                <a:effectLst/>
                <a:uLnTx/>
                <a:uFillTx/>
                <a:latin typeface="+mn-lt"/>
                <a:ea typeface="+mn-ea"/>
                <a:cs typeface="+mn-cs"/>
              </a:rPr>
              <a:t>home owners had breathing and nervous system health effects preventing their use of their homes, and normal daily activities affected too</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85C5B"/>
                </a:solidFill>
                <a:effectLst/>
                <a:uLnTx/>
                <a:uFillTx/>
                <a:latin typeface="+mn-lt"/>
                <a:ea typeface="+mn-ea"/>
                <a:cs typeface="+mn-cs"/>
              </a:rPr>
              <a:t>for home owners and their families, contributing factors include lack of adequate warnings and clearance times, faulty installations</a:t>
            </a:r>
          </a:p>
        </p:txBody>
      </p:sp>
    </p:spTree>
    <p:extLst>
      <p:ext uri="{BB962C8B-B14F-4D97-AF65-F5344CB8AC3E}">
        <p14:creationId xmlns:p14="http://schemas.microsoft.com/office/powerpoint/2010/main" val="538377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48079">
            <a:off x="618714" y="792082"/>
            <a:ext cx="4938773" cy="1054106"/>
          </a:xfrm>
        </p:spPr>
        <p:txBody>
          <a:bodyPr/>
          <a:lstStyle/>
          <a:p>
            <a:r>
              <a:rPr lang="en-US" dirty="0">
                <a:solidFill>
                  <a:schemeClr val="accent5">
                    <a:lumMod val="50000"/>
                  </a:schemeClr>
                </a:solidFill>
                <a:latin typeface="Kristen ITC" pitchFamily="66" charset="0"/>
              </a:rPr>
              <a:t>Case example #1</a:t>
            </a:r>
          </a:p>
        </p:txBody>
      </p:sp>
      <p:sp>
        <p:nvSpPr>
          <p:cNvPr id="3" name="Content Placeholder 2"/>
          <p:cNvSpPr>
            <a:spLocks noGrp="1"/>
          </p:cNvSpPr>
          <p:nvPr>
            <p:ph idx="1"/>
          </p:nvPr>
        </p:nvSpPr>
        <p:spPr>
          <a:xfrm>
            <a:off x="3974858" y="2025570"/>
            <a:ext cx="4441061" cy="3186213"/>
          </a:xfrm>
        </p:spPr>
        <p:txBody>
          <a:bodyPr>
            <a:noAutofit/>
          </a:bodyPr>
          <a:lstStyle/>
          <a:p>
            <a:pPr>
              <a:lnSpc>
                <a:spcPct val="100000"/>
              </a:lnSpc>
              <a:spcBef>
                <a:spcPts val="600"/>
              </a:spcBef>
            </a:pPr>
            <a:r>
              <a:rPr lang="en-US" sz="2000" b="1" dirty="0">
                <a:solidFill>
                  <a:srgbClr val="285C5B"/>
                </a:solidFill>
              </a:rPr>
              <a:t>a family of four presented with watery eyes, sore throat, chest tightness, congestion, headache, and night sweats</a:t>
            </a:r>
          </a:p>
          <a:p>
            <a:pPr>
              <a:lnSpc>
                <a:spcPct val="100000"/>
              </a:lnSpc>
              <a:spcBef>
                <a:spcPts val="600"/>
              </a:spcBef>
            </a:pPr>
            <a:r>
              <a:rPr lang="en-US" sz="2000" b="1" dirty="0">
                <a:solidFill>
                  <a:srgbClr val="285C5B"/>
                </a:solidFill>
              </a:rPr>
              <a:t>symptoms started subsequent to returning home a few hours after foaming was completed</a:t>
            </a:r>
          </a:p>
          <a:p>
            <a:pPr>
              <a:lnSpc>
                <a:spcPct val="100000"/>
              </a:lnSpc>
              <a:spcBef>
                <a:spcPts val="600"/>
              </a:spcBef>
            </a:pPr>
            <a:r>
              <a:rPr lang="en-US" sz="2000" b="1" dirty="0">
                <a:solidFill>
                  <a:srgbClr val="285C5B"/>
                </a:solidFill>
              </a:rPr>
              <a:t>after several remediation efforts the foam was physically removed but proved ineffective</a:t>
            </a:r>
          </a:p>
          <a:p>
            <a:pPr>
              <a:lnSpc>
                <a:spcPct val="100000"/>
              </a:lnSpc>
              <a:spcBef>
                <a:spcPts val="600"/>
              </a:spcBef>
            </a:pPr>
            <a:r>
              <a:rPr lang="en-US" sz="2000" b="1" dirty="0">
                <a:solidFill>
                  <a:srgbClr val="285C5B"/>
                </a:solidFill>
              </a:rPr>
              <a:t>unable to occupy home and continue to experience reactions in day to day activities</a:t>
            </a:r>
          </a:p>
        </p:txBody>
      </p:sp>
    </p:spTree>
    <p:extLst>
      <p:ext uri="{BB962C8B-B14F-4D97-AF65-F5344CB8AC3E}">
        <p14:creationId xmlns:p14="http://schemas.microsoft.com/office/powerpoint/2010/main" val="1204378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84701">
            <a:off x="628650" y="365126"/>
            <a:ext cx="7886700" cy="1325563"/>
          </a:xfrm>
        </p:spPr>
        <p:txBody>
          <a:bodyPr/>
          <a:lstStyle/>
          <a:p>
            <a:r>
              <a:rPr lang="en-US" dirty="0">
                <a:solidFill>
                  <a:schemeClr val="accent5">
                    <a:lumMod val="50000"/>
                  </a:schemeClr>
                </a:solidFill>
                <a:latin typeface="Kristen ITC" pitchFamily="66" charset="0"/>
              </a:rPr>
              <a:t>Case Example #2</a:t>
            </a:r>
          </a:p>
        </p:txBody>
      </p:sp>
      <p:sp>
        <p:nvSpPr>
          <p:cNvPr id="3" name="Content Placeholder 2"/>
          <p:cNvSpPr>
            <a:spLocks noGrp="1"/>
          </p:cNvSpPr>
          <p:nvPr>
            <p:ph idx="1"/>
          </p:nvPr>
        </p:nvSpPr>
        <p:spPr>
          <a:xfrm>
            <a:off x="628650" y="1825625"/>
            <a:ext cx="4979670" cy="3112135"/>
          </a:xfrm>
        </p:spPr>
        <p:txBody>
          <a:bodyPr>
            <a:normAutofit/>
          </a:bodyPr>
          <a:lstStyle/>
          <a:p>
            <a:pPr>
              <a:lnSpc>
                <a:spcPct val="100000"/>
              </a:lnSpc>
              <a:spcBef>
                <a:spcPts val="600"/>
              </a:spcBef>
            </a:pPr>
            <a:r>
              <a:rPr lang="en-US" sz="2000" b="1" dirty="0">
                <a:solidFill>
                  <a:srgbClr val="285C5B"/>
                </a:solidFill>
              </a:rPr>
              <a:t>a spray foam installer presented with severe shortness of breath and asthma after two years of spray foaming work</a:t>
            </a:r>
          </a:p>
          <a:p>
            <a:pPr>
              <a:lnSpc>
                <a:spcPct val="100000"/>
              </a:lnSpc>
              <a:spcBef>
                <a:spcPts val="600"/>
              </a:spcBef>
            </a:pPr>
            <a:r>
              <a:rPr lang="en-US" sz="2000" b="1" dirty="0">
                <a:solidFill>
                  <a:srgbClr val="285C5B"/>
                </a:solidFill>
              </a:rPr>
              <a:t>typically, spray foamed in crawl spaces, attics, and basements with limited air movement</a:t>
            </a:r>
          </a:p>
          <a:p>
            <a:pPr>
              <a:lnSpc>
                <a:spcPct val="100000"/>
              </a:lnSpc>
              <a:spcBef>
                <a:spcPts val="600"/>
              </a:spcBef>
            </a:pPr>
            <a:r>
              <a:rPr lang="en-US" sz="2000" b="1" dirty="0">
                <a:solidFill>
                  <a:srgbClr val="285C5B"/>
                </a:solidFill>
              </a:rPr>
              <a:t>inadequate workplace protections and training contributed to his on-going breathing problems   </a:t>
            </a:r>
          </a:p>
        </p:txBody>
      </p:sp>
    </p:spTree>
    <p:extLst>
      <p:ext uri="{BB962C8B-B14F-4D97-AF65-F5344CB8AC3E}">
        <p14:creationId xmlns:p14="http://schemas.microsoft.com/office/powerpoint/2010/main" val="1954395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19670">
            <a:off x="628650" y="694481"/>
            <a:ext cx="7886700" cy="1325563"/>
          </a:xfrm>
        </p:spPr>
        <p:txBody>
          <a:bodyPr>
            <a:normAutofit/>
          </a:bodyPr>
          <a:lstStyle/>
          <a:p>
            <a:r>
              <a:rPr lang="en-US" b="1" i="1" dirty="0">
                <a:solidFill>
                  <a:schemeClr val="accent5">
                    <a:lumMod val="50000"/>
                  </a:schemeClr>
                </a:solidFill>
                <a:latin typeface="Kristen ITC" pitchFamily="66" charset="0"/>
              </a:rPr>
              <a:t>How has hazard prevention failed?</a:t>
            </a:r>
          </a:p>
        </p:txBody>
      </p:sp>
      <p:sp>
        <p:nvSpPr>
          <p:cNvPr id="7" name="Content Placeholder 2"/>
          <p:cNvSpPr>
            <a:spLocks noGrp="1"/>
          </p:cNvSpPr>
          <p:nvPr>
            <p:ph idx="1"/>
          </p:nvPr>
        </p:nvSpPr>
        <p:spPr>
          <a:xfrm>
            <a:off x="3287210" y="2339045"/>
            <a:ext cx="5440102" cy="4200651"/>
          </a:xfrm>
        </p:spPr>
        <p:txBody>
          <a:bodyPr>
            <a:noAutofit/>
          </a:bodyPr>
          <a:lstStyle/>
          <a:p>
            <a:pPr>
              <a:lnSpc>
                <a:spcPct val="100000"/>
              </a:lnSpc>
              <a:spcBef>
                <a:spcPts val="600"/>
              </a:spcBef>
            </a:pPr>
            <a:r>
              <a:rPr lang="en-US" sz="2000" b="1" dirty="0">
                <a:solidFill>
                  <a:srgbClr val="285C5B"/>
                </a:solidFill>
              </a:rPr>
              <a:t>lack of a “sane appreciation of hazards” associated with foam insulation methods</a:t>
            </a:r>
          </a:p>
          <a:p>
            <a:pPr>
              <a:lnSpc>
                <a:spcPct val="100000"/>
              </a:lnSpc>
              <a:spcBef>
                <a:spcPts val="600"/>
              </a:spcBef>
            </a:pPr>
            <a:r>
              <a:rPr lang="en-US" sz="2000" b="1" dirty="0">
                <a:solidFill>
                  <a:srgbClr val="285C5B"/>
                </a:solidFill>
              </a:rPr>
              <a:t>lack of protective measures for installers and building occupants</a:t>
            </a:r>
          </a:p>
          <a:p>
            <a:pPr>
              <a:lnSpc>
                <a:spcPct val="100000"/>
              </a:lnSpc>
              <a:spcBef>
                <a:spcPts val="600"/>
              </a:spcBef>
            </a:pPr>
            <a:r>
              <a:rPr lang="en-US" sz="2000" b="1" dirty="0">
                <a:solidFill>
                  <a:srgbClr val="285C5B"/>
                </a:solidFill>
              </a:rPr>
              <a:t>installers unable to deal with the complicated chemistry involved in these systems</a:t>
            </a:r>
          </a:p>
          <a:p>
            <a:pPr>
              <a:lnSpc>
                <a:spcPct val="100000"/>
              </a:lnSpc>
              <a:spcBef>
                <a:spcPts val="600"/>
              </a:spcBef>
            </a:pPr>
            <a:r>
              <a:rPr lang="en-US" sz="2000" b="1" dirty="0">
                <a:solidFill>
                  <a:srgbClr val="285C5B"/>
                </a:solidFill>
              </a:rPr>
              <a:t>false sense of security offered by the industry and suppliers of these reactive chemical systems , “safe use myth”</a:t>
            </a:r>
          </a:p>
          <a:p>
            <a:pPr>
              <a:lnSpc>
                <a:spcPct val="100000"/>
              </a:lnSpc>
              <a:spcBef>
                <a:spcPts val="600"/>
              </a:spcBef>
            </a:pPr>
            <a:r>
              <a:rPr lang="en-US" sz="2000" b="1" dirty="0">
                <a:solidFill>
                  <a:srgbClr val="285C5B"/>
                </a:solidFill>
              </a:rPr>
              <a:t>no evidence for recommended “clearance” times</a:t>
            </a:r>
          </a:p>
          <a:p>
            <a:pPr>
              <a:lnSpc>
                <a:spcPct val="100000"/>
              </a:lnSpc>
              <a:spcBef>
                <a:spcPts val="600"/>
              </a:spcBef>
            </a:pPr>
            <a:r>
              <a:rPr lang="en-US" sz="2000" b="1" dirty="0">
                <a:solidFill>
                  <a:srgbClr val="285C5B"/>
                </a:solidFill>
              </a:rPr>
              <a:t>end of life/sustainability issues</a:t>
            </a:r>
          </a:p>
        </p:txBody>
      </p:sp>
    </p:spTree>
    <p:extLst>
      <p:ext uri="{BB962C8B-B14F-4D97-AF65-F5344CB8AC3E}">
        <p14:creationId xmlns:p14="http://schemas.microsoft.com/office/powerpoint/2010/main" val="2097530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93712">
            <a:off x="662223" y="211553"/>
            <a:ext cx="4093821" cy="1067190"/>
          </a:xfrm>
        </p:spPr>
        <p:txBody>
          <a:bodyPr/>
          <a:lstStyle/>
          <a:p>
            <a:r>
              <a:rPr lang="en-US" dirty="0">
                <a:solidFill>
                  <a:schemeClr val="accent5">
                    <a:lumMod val="50000"/>
                  </a:schemeClr>
                </a:solidFill>
                <a:latin typeface="Kristen ITC" pitchFamily="66" charset="0"/>
              </a:rPr>
              <a:t>Fire hazards</a:t>
            </a:r>
          </a:p>
        </p:txBody>
      </p:sp>
      <p:sp>
        <p:nvSpPr>
          <p:cNvPr id="3" name="Content Placeholder 2"/>
          <p:cNvSpPr>
            <a:spLocks noGrp="1"/>
          </p:cNvSpPr>
          <p:nvPr>
            <p:ph idx="1"/>
          </p:nvPr>
        </p:nvSpPr>
        <p:spPr>
          <a:xfrm>
            <a:off x="258454" y="1792287"/>
            <a:ext cx="4017770" cy="3549850"/>
          </a:xfrm>
        </p:spPr>
        <p:txBody>
          <a:bodyPr>
            <a:normAutofit fontScale="92500" lnSpcReduction="10000"/>
          </a:bodyPr>
          <a:lstStyle/>
          <a:p>
            <a:pPr>
              <a:lnSpc>
                <a:spcPct val="110000"/>
              </a:lnSpc>
              <a:spcBef>
                <a:spcPts val="600"/>
              </a:spcBef>
            </a:pPr>
            <a:r>
              <a:rPr lang="en-US" sz="2000" b="1" dirty="0">
                <a:solidFill>
                  <a:srgbClr val="285C5B"/>
                </a:solidFill>
              </a:rPr>
              <a:t>fires have occurred during spray foam installation projects, most likely caused by the exothermic reaction that occurs during application</a:t>
            </a:r>
          </a:p>
          <a:p>
            <a:pPr>
              <a:lnSpc>
                <a:spcPct val="110000"/>
              </a:lnSpc>
              <a:spcBef>
                <a:spcPts val="600"/>
              </a:spcBef>
            </a:pPr>
            <a:r>
              <a:rPr lang="en-US" sz="2000" b="1" dirty="0">
                <a:solidFill>
                  <a:srgbClr val="285C5B"/>
                </a:solidFill>
              </a:rPr>
              <a:t>the in-place cured foam increases the thermal fuel source of a building</a:t>
            </a:r>
          </a:p>
          <a:p>
            <a:pPr>
              <a:lnSpc>
                <a:spcPct val="110000"/>
              </a:lnSpc>
              <a:spcBef>
                <a:spcPts val="600"/>
              </a:spcBef>
            </a:pPr>
            <a:r>
              <a:rPr lang="en-US" sz="2000" b="1" dirty="0">
                <a:solidFill>
                  <a:srgbClr val="285C5B"/>
                </a:solidFill>
              </a:rPr>
              <a:t>toxic fire decomposition products increase hazards to fire fighters on the fire ground</a:t>
            </a:r>
          </a:p>
        </p:txBody>
      </p:sp>
      <p:pic>
        <p:nvPicPr>
          <p:cNvPr id="4" name="Picture 3" descr="Stella's fire headline.JPG"/>
          <p:cNvPicPr>
            <a:picLocks noChangeAspect="1"/>
          </p:cNvPicPr>
          <p:nvPr/>
        </p:nvPicPr>
        <p:blipFill>
          <a:blip r:embed="rId2"/>
          <a:stretch>
            <a:fillRect/>
          </a:stretch>
        </p:blipFill>
        <p:spPr>
          <a:xfrm rot="182874">
            <a:off x="2823608" y="1225414"/>
            <a:ext cx="6458989" cy="657860"/>
          </a:xfrm>
          <a:prstGeom prst="rect">
            <a:avLst/>
          </a:prstGeom>
        </p:spPr>
      </p:pic>
      <p:pic>
        <p:nvPicPr>
          <p:cNvPr id="5" name="Picture 4" descr="Stella's fire.jpg"/>
          <p:cNvPicPr>
            <a:picLocks noChangeAspect="1"/>
          </p:cNvPicPr>
          <p:nvPr/>
        </p:nvPicPr>
        <p:blipFill>
          <a:blip r:embed="rId3"/>
          <a:stretch>
            <a:fillRect/>
          </a:stretch>
        </p:blipFill>
        <p:spPr>
          <a:xfrm rot="187612">
            <a:off x="4879798" y="1904624"/>
            <a:ext cx="4184610" cy="2408676"/>
          </a:xfrm>
          <a:prstGeom prst="rect">
            <a:avLst/>
          </a:prstGeom>
        </p:spPr>
      </p:pic>
      <p:sp>
        <p:nvSpPr>
          <p:cNvPr id="14338" name="AutoShape 2" descr="Photo: Ricky Kulmann"/>
          <p:cNvSpPr>
            <a:spLocks noChangeAspect="1" noChangeArrowheads="1"/>
          </p:cNvSpPr>
          <p:nvPr/>
        </p:nvSpPr>
        <p:spPr bwMode="auto">
          <a:xfrm>
            <a:off x="155575" y="-1646238"/>
            <a:ext cx="5905500" cy="3438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Photo: Ricky Kulmann"/>
          <p:cNvSpPr>
            <a:spLocks noChangeAspect="1" noChangeArrowheads="1"/>
          </p:cNvSpPr>
          <p:nvPr/>
        </p:nvSpPr>
        <p:spPr bwMode="auto">
          <a:xfrm>
            <a:off x="155575" y="-1646238"/>
            <a:ext cx="5905500" cy="3438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2" name="AutoShape 6" descr="Photo: Ricky Kulmann"/>
          <p:cNvSpPr>
            <a:spLocks noChangeAspect="1" noChangeArrowheads="1"/>
          </p:cNvSpPr>
          <p:nvPr/>
        </p:nvSpPr>
        <p:spPr bwMode="auto">
          <a:xfrm>
            <a:off x="155575" y="-1766888"/>
            <a:ext cx="5905500" cy="3695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Dr. Energy fire3.jpg"/>
          <p:cNvPicPr>
            <a:picLocks noChangeAspect="1"/>
          </p:cNvPicPr>
          <p:nvPr/>
        </p:nvPicPr>
        <p:blipFill>
          <a:blip r:embed="rId4"/>
          <a:stretch>
            <a:fillRect/>
          </a:stretch>
        </p:blipFill>
        <p:spPr>
          <a:xfrm>
            <a:off x="4647070" y="4051139"/>
            <a:ext cx="4479917" cy="2806861"/>
          </a:xfrm>
          <a:prstGeom prst="rect">
            <a:avLst/>
          </a:prstGeom>
        </p:spPr>
      </p:pic>
      <p:sp>
        <p:nvSpPr>
          <p:cNvPr id="11" name="TextBox 10"/>
          <p:cNvSpPr txBox="1"/>
          <p:nvPr/>
        </p:nvSpPr>
        <p:spPr>
          <a:xfrm>
            <a:off x="258455" y="5657671"/>
            <a:ext cx="4244098" cy="1077218"/>
          </a:xfrm>
          <a:prstGeom prst="rect">
            <a:avLst/>
          </a:prstGeom>
          <a:noFill/>
        </p:spPr>
        <p:txBody>
          <a:bodyPr wrap="square" rtlCol="0">
            <a:spAutoFit/>
          </a:bodyPr>
          <a:lstStyle/>
          <a:p>
            <a:r>
              <a:rPr lang="en-US" sz="1600" dirty="0">
                <a:solidFill>
                  <a:srgbClr val="285C5B"/>
                </a:solidFill>
              </a:rPr>
              <a:t>The $5 million Connecticut home of “Dr. Energy” founder, Larry </a:t>
            </a:r>
            <a:r>
              <a:rPr lang="en-US" sz="1600" dirty="0" err="1">
                <a:solidFill>
                  <a:srgbClr val="285C5B"/>
                </a:solidFill>
              </a:rPr>
              <a:t>Janesky</a:t>
            </a:r>
            <a:r>
              <a:rPr lang="en-US" sz="1600" dirty="0">
                <a:solidFill>
                  <a:srgbClr val="285C5B"/>
                </a:solidFill>
              </a:rPr>
              <a:t>, went up in flames in 2014. The cause: spontaneous combustion of polyurethane foam insulation.</a:t>
            </a:r>
          </a:p>
        </p:txBody>
      </p:sp>
    </p:spTree>
    <p:extLst>
      <p:ext uri="{BB962C8B-B14F-4D97-AF65-F5344CB8AC3E}">
        <p14:creationId xmlns:p14="http://schemas.microsoft.com/office/powerpoint/2010/main" val="1768249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56917">
            <a:off x="628650" y="365126"/>
            <a:ext cx="7886700" cy="1325563"/>
          </a:xfrm>
        </p:spPr>
        <p:txBody>
          <a:bodyPr/>
          <a:lstStyle/>
          <a:p>
            <a:r>
              <a:rPr lang="en-US" b="1" i="1" dirty="0">
                <a:solidFill>
                  <a:schemeClr val="accent5">
                    <a:lumMod val="50000"/>
                  </a:schemeClr>
                </a:solidFill>
                <a:latin typeface="Kristen ITC" pitchFamily="66" charset="0"/>
              </a:rPr>
              <a:t>How about global warming effects?</a:t>
            </a:r>
          </a:p>
        </p:txBody>
      </p:sp>
      <p:sp>
        <p:nvSpPr>
          <p:cNvPr id="5" name="TextBox 4"/>
          <p:cNvSpPr txBox="1"/>
          <p:nvPr/>
        </p:nvSpPr>
        <p:spPr>
          <a:xfrm>
            <a:off x="3993265" y="2533739"/>
            <a:ext cx="5150735" cy="4324261"/>
          </a:xfrm>
          <a:prstGeom prst="rect">
            <a:avLst/>
          </a:prstGeom>
          <a:noFill/>
        </p:spPr>
        <p:txBody>
          <a:bodyPr wrap="square" rtlCol="0">
            <a:spAutoFit/>
          </a:bodyPr>
          <a:lstStyle/>
          <a:p>
            <a:pPr marL="231775" indent="-231775">
              <a:buFont typeface="Arial" pitchFamily="34" charset="0"/>
              <a:buChar char="•"/>
            </a:pPr>
            <a:r>
              <a:rPr lang="en-US" sz="2000" b="1" dirty="0">
                <a:solidFill>
                  <a:srgbClr val="285C5B"/>
                </a:solidFill>
              </a:rPr>
              <a:t>halogenated blowing agent 1000 x more potent than CO2 for global warming potential</a:t>
            </a:r>
          </a:p>
          <a:p>
            <a:pPr marL="231775" indent="-231775">
              <a:spcBef>
                <a:spcPts val="600"/>
              </a:spcBef>
              <a:buFont typeface="Arial" pitchFamily="34" charset="0"/>
              <a:buChar char="•"/>
            </a:pPr>
            <a:r>
              <a:rPr lang="en-US" sz="2000" b="1" dirty="0">
                <a:solidFill>
                  <a:srgbClr val="285C5B"/>
                </a:solidFill>
              </a:rPr>
              <a:t>closed cell spray foam ingredients contribute to elevated ozone-depleting chemicals in stratosphere</a:t>
            </a:r>
          </a:p>
          <a:p>
            <a:pPr marL="231775" indent="-231775">
              <a:spcBef>
                <a:spcPts val="600"/>
              </a:spcBef>
              <a:buFont typeface="Arial" pitchFamily="34" charset="0"/>
              <a:buChar char="•"/>
            </a:pPr>
            <a:r>
              <a:rPr lang="en-US" sz="2000" b="1" dirty="0">
                <a:solidFill>
                  <a:srgbClr val="285C5B"/>
                </a:solidFill>
              </a:rPr>
              <a:t>newer blowing agents (</a:t>
            </a:r>
            <a:r>
              <a:rPr lang="en-US" sz="2000" b="1" dirty="0" err="1">
                <a:solidFill>
                  <a:srgbClr val="285C5B"/>
                </a:solidFill>
              </a:rPr>
              <a:t>hydrofluoro</a:t>
            </a:r>
            <a:r>
              <a:rPr lang="en-US" sz="2000" b="1" dirty="0">
                <a:solidFill>
                  <a:srgbClr val="285C5B"/>
                </a:solidFill>
              </a:rPr>
              <a:t>-olefins/HFOs) produced using carcinogenic carbon tetrachloride – a powerful ozone-depleting chemical </a:t>
            </a:r>
          </a:p>
          <a:p>
            <a:pPr marL="231775" indent="-231775">
              <a:spcBef>
                <a:spcPts val="600"/>
              </a:spcBef>
              <a:buFont typeface="Arial" pitchFamily="34" charset="0"/>
              <a:buChar char="•"/>
            </a:pPr>
            <a:r>
              <a:rPr lang="en-US" sz="2000" b="1" dirty="0">
                <a:solidFill>
                  <a:srgbClr val="285C5B"/>
                </a:solidFill>
              </a:rPr>
              <a:t>already getting increased carbon tetrachloride emissions as HFOs become standard blowing agents and refrigerants</a:t>
            </a:r>
            <a:endParaRPr lang="en-US" sz="2000" dirty="0">
              <a:solidFill>
                <a:srgbClr val="285C5B"/>
              </a:solidFill>
            </a:endParaRPr>
          </a:p>
        </p:txBody>
      </p:sp>
      <p:pic>
        <p:nvPicPr>
          <p:cNvPr id="13314" name="Picture 2" descr="Global Warring = Global Warming – Anti-War Committee"/>
          <p:cNvPicPr>
            <a:picLocks noChangeAspect="1" noChangeArrowheads="1"/>
          </p:cNvPicPr>
          <p:nvPr/>
        </p:nvPicPr>
        <p:blipFill>
          <a:blip r:embed="rId2"/>
          <a:srcRect l="8995"/>
          <a:stretch>
            <a:fillRect/>
          </a:stretch>
        </p:blipFill>
        <p:spPr bwMode="auto">
          <a:xfrm rot="264055">
            <a:off x="175501" y="2418143"/>
            <a:ext cx="3548830" cy="272452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06879">
            <a:off x="314960" y="568960"/>
            <a:ext cx="8625840" cy="793114"/>
          </a:xfrm>
        </p:spPr>
        <p:txBody>
          <a:bodyPr>
            <a:normAutofit/>
          </a:bodyPr>
          <a:lstStyle/>
          <a:p>
            <a:pPr>
              <a:lnSpc>
                <a:spcPct val="100000"/>
              </a:lnSpc>
            </a:pPr>
            <a:r>
              <a:rPr lang="en-US" b="1" i="1" dirty="0">
                <a:solidFill>
                  <a:schemeClr val="accent5">
                    <a:lumMod val="50000"/>
                  </a:schemeClr>
                </a:solidFill>
                <a:latin typeface="Kristen ITC" pitchFamily="66" charset="0"/>
              </a:rPr>
              <a:t>Is this a repeat performance ?</a:t>
            </a:r>
          </a:p>
        </p:txBody>
      </p:sp>
      <p:sp>
        <p:nvSpPr>
          <p:cNvPr id="3" name="Content Placeholder 2"/>
          <p:cNvSpPr>
            <a:spLocks noGrp="1"/>
          </p:cNvSpPr>
          <p:nvPr>
            <p:ph idx="1"/>
          </p:nvPr>
        </p:nvSpPr>
        <p:spPr>
          <a:xfrm>
            <a:off x="4314514" y="2465408"/>
            <a:ext cx="4644390" cy="3950142"/>
          </a:xfrm>
        </p:spPr>
        <p:txBody>
          <a:bodyPr>
            <a:noAutofit/>
          </a:bodyPr>
          <a:lstStyle/>
          <a:p>
            <a:pPr>
              <a:lnSpc>
                <a:spcPct val="100000"/>
              </a:lnSpc>
              <a:spcBef>
                <a:spcPts val="600"/>
              </a:spcBef>
            </a:pPr>
            <a:r>
              <a:rPr lang="en-US" sz="2000" b="1" dirty="0">
                <a:solidFill>
                  <a:srgbClr val="285C5B"/>
                </a:solidFill>
              </a:rPr>
              <a:t>urea formaldehyde foam insulation (UFFI) use in the 1970’s was halted due to health concerns</a:t>
            </a:r>
          </a:p>
          <a:p>
            <a:pPr>
              <a:lnSpc>
                <a:spcPct val="100000"/>
              </a:lnSpc>
              <a:spcBef>
                <a:spcPts val="600"/>
              </a:spcBef>
            </a:pPr>
            <a:r>
              <a:rPr lang="en-US" sz="2000" b="1" dirty="0">
                <a:solidFill>
                  <a:srgbClr val="285C5B"/>
                </a:solidFill>
              </a:rPr>
              <a:t>formaldehyde is a known lung hazard, sensitizer, and carcinogen</a:t>
            </a:r>
          </a:p>
          <a:p>
            <a:pPr>
              <a:lnSpc>
                <a:spcPct val="100000"/>
              </a:lnSpc>
              <a:spcBef>
                <a:spcPts val="600"/>
              </a:spcBef>
            </a:pPr>
            <a:r>
              <a:rPr lang="en-US" sz="2000" b="1" dirty="0">
                <a:solidFill>
                  <a:srgbClr val="285C5B"/>
                </a:solidFill>
              </a:rPr>
              <a:t>urea formaldehyde foam insulation degrades to powder and settles in building cavities after 20 years</a:t>
            </a:r>
          </a:p>
          <a:p>
            <a:pPr>
              <a:lnSpc>
                <a:spcPct val="100000"/>
              </a:lnSpc>
              <a:spcBef>
                <a:spcPts val="600"/>
              </a:spcBef>
            </a:pPr>
            <a:r>
              <a:rPr lang="en-US" sz="2000" b="1" dirty="0">
                <a:solidFill>
                  <a:srgbClr val="285C5B"/>
                </a:solidFill>
              </a:rPr>
              <a:t>what about </a:t>
            </a:r>
            <a:r>
              <a:rPr lang="en-US" sz="2000" b="1" dirty="0" err="1">
                <a:solidFill>
                  <a:srgbClr val="285C5B"/>
                </a:solidFill>
              </a:rPr>
              <a:t>isocyanate</a:t>
            </a:r>
            <a:r>
              <a:rPr lang="en-US" sz="2000" b="1" dirty="0">
                <a:solidFill>
                  <a:srgbClr val="285C5B"/>
                </a:solidFill>
              </a:rPr>
              <a:t> foam insulation sustainability?</a:t>
            </a:r>
          </a:p>
          <a:p>
            <a:pPr>
              <a:lnSpc>
                <a:spcPct val="100000"/>
              </a:lnSpc>
              <a:spcBef>
                <a:spcPts val="600"/>
              </a:spcBef>
            </a:pPr>
            <a:r>
              <a:rPr lang="en-US" sz="2000" b="1" dirty="0">
                <a:solidFill>
                  <a:srgbClr val="285C5B"/>
                </a:solidFill>
              </a:rPr>
              <a:t>making a comeback?  “amino foam”</a:t>
            </a:r>
          </a:p>
        </p:txBody>
      </p:sp>
      <p:pic>
        <p:nvPicPr>
          <p:cNvPr id="12292" name="Picture 4" descr="UFFI as attic insulation - The Inspector's Journal Forums"/>
          <p:cNvPicPr>
            <a:picLocks noChangeAspect="1" noChangeArrowheads="1"/>
          </p:cNvPicPr>
          <p:nvPr/>
        </p:nvPicPr>
        <p:blipFill>
          <a:blip r:embed="rId2"/>
          <a:srcRect/>
          <a:stretch>
            <a:fillRect/>
          </a:stretch>
        </p:blipFill>
        <p:spPr bwMode="auto">
          <a:xfrm rot="21147740">
            <a:off x="382645" y="2132867"/>
            <a:ext cx="3763018" cy="2822264"/>
          </a:xfrm>
          <a:prstGeom prst="rect">
            <a:avLst/>
          </a:prstGeom>
          <a:noFill/>
        </p:spPr>
      </p:pic>
    </p:spTree>
    <p:extLst>
      <p:ext uri="{BB962C8B-B14F-4D97-AF65-F5344CB8AC3E}">
        <p14:creationId xmlns:p14="http://schemas.microsoft.com/office/powerpoint/2010/main" val="9825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67992" y="5299785"/>
            <a:ext cx="1966037" cy="983018"/>
          </a:xfrm>
          <a:prstGeom prst="rect">
            <a:avLst/>
          </a:prstGeom>
        </p:spPr>
      </p:pic>
      <p:sp>
        <p:nvSpPr>
          <p:cNvPr id="2" name="TextBox 1"/>
          <p:cNvSpPr txBox="1"/>
          <p:nvPr/>
        </p:nvSpPr>
        <p:spPr>
          <a:xfrm rot="21363787">
            <a:off x="404071" y="270546"/>
            <a:ext cx="7926496" cy="1323439"/>
          </a:xfrm>
          <a:prstGeom prst="rect">
            <a:avLst/>
          </a:prstGeom>
          <a:noFill/>
        </p:spPr>
        <p:txBody>
          <a:bodyPr wrap="square" rtlCol="0">
            <a:spAutoFit/>
          </a:bodyPr>
          <a:lstStyle/>
          <a:p>
            <a:r>
              <a:rPr lang="en-US" sz="4000" b="1" i="1" dirty="0">
                <a:solidFill>
                  <a:schemeClr val="accent5">
                    <a:lumMod val="50000"/>
                  </a:schemeClr>
                </a:solidFill>
                <a:latin typeface="Kristen ITC" pitchFamily="66" charset="0"/>
              </a:rPr>
              <a:t>”Green” product certifications and isocyanates</a:t>
            </a:r>
          </a:p>
        </p:txBody>
      </p:sp>
      <p:sp>
        <p:nvSpPr>
          <p:cNvPr id="3" name="TextBox 2"/>
          <p:cNvSpPr txBox="1"/>
          <p:nvPr/>
        </p:nvSpPr>
        <p:spPr>
          <a:xfrm>
            <a:off x="367991" y="1833775"/>
            <a:ext cx="3767569" cy="923330"/>
          </a:xfrm>
          <a:prstGeom prst="rect">
            <a:avLst/>
          </a:prstGeom>
          <a:noFill/>
        </p:spPr>
        <p:txBody>
          <a:bodyPr wrap="square" rtlCol="0">
            <a:spAutoFit/>
          </a:bodyPr>
          <a:lstStyle/>
          <a:p>
            <a:r>
              <a:rPr lang="en-US" sz="1350" b="1" dirty="0">
                <a:solidFill>
                  <a:srgbClr val="285C5B"/>
                </a:solidFill>
                <a:latin typeface="Cambria Regular" charset="0"/>
              </a:rPr>
              <a:t>Indoor air quality certifications don’t consider isocyanates, which are not among the VOCs tested by the standard programs used by these certifiers.</a:t>
            </a:r>
          </a:p>
        </p:txBody>
      </p:sp>
      <p:pic>
        <p:nvPicPr>
          <p:cNvPr id="5" name="Picture 4"/>
          <p:cNvPicPr>
            <a:picLocks noChangeAspect="1"/>
          </p:cNvPicPr>
          <p:nvPr/>
        </p:nvPicPr>
        <p:blipFill>
          <a:blip r:embed="rId3"/>
          <a:stretch>
            <a:fillRect/>
          </a:stretch>
        </p:blipFill>
        <p:spPr>
          <a:xfrm>
            <a:off x="563671" y="3988266"/>
            <a:ext cx="829109" cy="663287"/>
          </a:xfrm>
          <a:prstGeom prst="rect">
            <a:avLst/>
          </a:prstGeom>
        </p:spPr>
      </p:pic>
      <p:sp>
        <p:nvSpPr>
          <p:cNvPr id="6" name="TextBox 5"/>
          <p:cNvSpPr txBox="1"/>
          <p:nvPr/>
        </p:nvSpPr>
        <p:spPr>
          <a:xfrm>
            <a:off x="1571553" y="3988266"/>
            <a:ext cx="2580912" cy="715581"/>
          </a:xfrm>
          <a:prstGeom prst="rect">
            <a:avLst/>
          </a:prstGeom>
          <a:noFill/>
        </p:spPr>
        <p:txBody>
          <a:bodyPr wrap="square" rtlCol="0">
            <a:spAutoFit/>
          </a:bodyPr>
          <a:lstStyle/>
          <a:p>
            <a:r>
              <a:rPr lang="en-US" sz="1350" b="1" dirty="0">
                <a:solidFill>
                  <a:srgbClr val="285C5B"/>
                </a:solidFill>
                <a:latin typeface="Cambria Regular" charset="0"/>
              </a:rPr>
              <a:t>Certifies cork and recycled rubber flooring with MDI binder </a:t>
            </a:r>
          </a:p>
        </p:txBody>
      </p:sp>
      <p:sp>
        <p:nvSpPr>
          <p:cNvPr id="7" name="TextBox 6"/>
          <p:cNvSpPr txBox="1"/>
          <p:nvPr/>
        </p:nvSpPr>
        <p:spPr>
          <a:xfrm>
            <a:off x="5627742" y="5534561"/>
            <a:ext cx="3516258" cy="1323439"/>
          </a:xfrm>
          <a:prstGeom prst="rect">
            <a:avLst/>
          </a:prstGeom>
          <a:noFill/>
        </p:spPr>
        <p:txBody>
          <a:bodyPr wrap="square" rtlCol="0">
            <a:spAutoFit/>
          </a:bodyPr>
          <a:lstStyle/>
          <a:p>
            <a:r>
              <a:rPr lang="en-US" sz="2000" b="1" dirty="0">
                <a:solidFill>
                  <a:srgbClr val="285C5B"/>
                </a:solidFill>
                <a:latin typeface="Cambria Regular" charset="0"/>
              </a:rPr>
              <a:t>Solution: Transparency (full disclosure of product ingredient information) and consumer diligence</a:t>
            </a:r>
          </a:p>
        </p:txBody>
      </p:sp>
      <p:sp>
        <p:nvSpPr>
          <p:cNvPr id="10" name="TextBox 9"/>
          <p:cNvSpPr txBox="1"/>
          <p:nvPr/>
        </p:nvSpPr>
        <p:spPr>
          <a:xfrm>
            <a:off x="2508034" y="5299785"/>
            <a:ext cx="2641838" cy="1131079"/>
          </a:xfrm>
          <a:prstGeom prst="rect">
            <a:avLst/>
          </a:prstGeom>
          <a:noFill/>
        </p:spPr>
        <p:txBody>
          <a:bodyPr wrap="square" rtlCol="0">
            <a:spAutoFit/>
          </a:bodyPr>
          <a:lstStyle/>
          <a:p>
            <a:r>
              <a:rPr lang="en-US" sz="1350" b="1" dirty="0">
                <a:solidFill>
                  <a:srgbClr val="285C5B"/>
                </a:solidFill>
                <a:latin typeface="Cambria Regular" charset="0"/>
              </a:rPr>
              <a:t>Certifies</a:t>
            </a:r>
          </a:p>
          <a:p>
            <a:pPr marL="214313" indent="-214313">
              <a:buFont typeface="Arial" charset="0"/>
              <a:buChar char="•"/>
            </a:pPr>
            <a:r>
              <a:rPr lang="en-US" sz="1350" b="1" dirty="0">
                <a:solidFill>
                  <a:srgbClr val="285C5B"/>
                </a:solidFill>
                <a:latin typeface="Cambria Regular" charset="0"/>
              </a:rPr>
              <a:t>flooring finish with HDI hardener;</a:t>
            </a:r>
          </a:p>
          <a:p>
            <a:pPr marL="214313" indent="-214313">
              <a:buFont typeface="Arial" charset="0"/>
              <a:buChar char="•"/>
            </a:pPr>
            <a:r>
              <a:rPr lang="en-US" sz="1350" b="1" dirty="0">
                <a:solidFill>
                  <a:srgbClr val="285C5B"/>
                </a:solidFill>
                <a:latin typeface="Cambria Regular" charset="0"/>
              </a:rPr>
              <a:t>many SPF insulation products</a:t>
            </a:r>
          </a:p>
        </p:txBody>
      </p:sp>
      <p:sp>
        <p:nvSpPr>
          <p:cNvPr id="11" name="TextBox 10"/>
          <p:cNvSpPr txBox="1"/>
          <p:nvPr/>
        </p:nvSpPr>
        <p:spPr>
          <a:xfrm>
            <a:off x="910482" y="2757105"/>
            <a:ext cx="3641766" cy="715581"/>
          </a:xfrm>
          <a:prstGeom prst="rect">
            <a:avLst/>
          </a:prstGeom>
          <a:noFill/>
        </p:spPr>
        <p:txBody>
          <a:bodyPr wrap="square" rtlCol="0">
            <a:spAutoFit/>
          </a:bodyPr>
          <a:lstStyle/>
          <a:p>
            <a:r>
              <a:rPr lang="en-US" sz="1350" b="1" dirty="0">
                <a:solidFill>
                  <a:srgbClr val="285C5B"/>
                </a:solidFill>
                <a:latin typeface="Cambria Regular" charset="0"/>
              </a:rPr>
              <a:t>These IAQ certifications, in turn, help building projects obtain  LEED® certifications by using SPF Insulation</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800" y="1864531"/>
            <a:ext cx="3804830" cy="129626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6255" y="3160797"/>
            <a:ext cx="3381375" cy="1543050"/>
          </a:xfrm>
          <a:prstGeom prst="rect">
            <a:avLst/>
          </a:prstGeom>
        </p:spPr>
      </p:pic>
    </p:spTree>
    <p:extLst>
      <p:ext uri="{BB962C8B-B14F-4D97-AF65-F5344CB8AC3E}">
        <p14:creationId xmlns:p14="http://schemas.microsoft.com/office/powerpoint/2010/main" val="1698571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425249">
            <a:off x="628650" y="365126"/>
            <a:ext cx="7886700" cy="1325563"/>
          </a:xfrm>
        </p:spPr>
        <p:txBody>
          <a:bodyPr/>
          <a:lstStyle/>
          <a:p>
            <a:r>
              <a:rPr lang="en-US" b="1" i="1" dirty="0">
                <a:solidFill>
                  <a:schemeClr val="accent5">
                    <a:lumMod val="50000"/>
                  </a:schemeClr>
                </a:solidFill>
                <a:latin typeface="Kristen ITC" pitchFamily="66" charset="0"/>
              </a:rPr>
              <a:t>Why did Green Seal certify spray foam insulation?</a:t>
            </a:r>
          </a:p>
        </p:txBody>
      </p:sp>
      <p:pic>
        <p:nvPicPr>
          <p:cNvPr id="4" name="Picture 3"/>
          <p:cNvPicPr>
            <a:picLocks noChangeAspect="1"/>
          </p:cNvPicPr>
          <p:nvPr/>
        </p:nvPicPr>
        <p:blipFill>
          <a:blip r:embed="rId2"/>
          <a:stretch>
            <a:fillRect/>
          </a:stretch>
        </p:blipFill>
        <p:spPr>
          <a:xfrm>
            <a:off x="363681" y="2283291"/>
            <a:ext cx="1905000" cy="1790700"/>
          </a:xfrm>
          <a:prstGeom prst="rect">
            <a:avLst/>
          </a:prstGeom>
        </p:spPr>
      </p:pic>
      <p:sp>
        <p:nvSpPr>
          <p:cNvPr id="5" name="TextBox 4"/>
          <p:cNvSpPr txBox="1"/>
          <p:nvPr/>
        </p:nvSpPr>
        <p:spPr>
          <a:xfrm>
            <a:off x="2268681" y="1890199"/>
            <a:ext cx="6275252" cy="707886"/>
          </a:xfrm>
          <a:prstGeom prst="rect">
            <a:avLst/>
          </a:prstGeom>
          <a:noFill/>
        </p:spPr>
        <p:txBody>
          <a:bodyPr wrap="square" rtlCol="0">
            <a:spAutoFit/>
          </a:bodyPr>
          <a:lstStyle/>
          <a:p>
            <a:pPr marL="173038" indent="-173038"/>
            <a:r>
              <a:rPr lang="en-US" sz="2000" b="1" dirty="0">
                <a:solidFill>
                  <a:srgbClr val="285C5B"/>
                </a:solidFill>
              </a:rPr>
              <a:t>In 2016, despite widespread concern, Green Seal opened the door to certifying spray foam insulation </a:t>
            </a:r>
          </a:p>
        </p:txBody>
      </p:sp>
      <p:sp>
        <p:nvSpPr>
          <p:cNvPr id="9" name="TextBox 8"/>
          <p:cNvSpPr txBox="1"/>
          <p:nvPr/>
        </p:nvSpPr>
        <p:spPr>
          <a:xfrm>
            <a:off x="3565003" y="2858947"/>
            <a:ext cx="5466696" cy="3539430"/>
          </a:xfrm>
          <a:prstGeom prst="rect">
            <a:avLst/>
          </a:prstGeom>
          <a:noFill/>
        </p:spPr>
        <p:txBody>
          <a:bodyPr wrap="square" rtlCol="0">
            <a:spAutoFit/>
          </a:bodyPr>
          <a:lstStyle/>
          <a:p>
            <a:r>
              <a:rPr lang="en-US" sz="1400" b="1" dirty="0"/>
              <a:t>By Tom Lent, Jim </a:t>
            </a:r>
            <a:r>
              <a:rPr lang="en-US" sz="1400" b="1" dirty="0" err="1"/>
              <a:t>Vallette</a:t>
            </a:r>
            <a:r>
              <a:rPr lang="en-US" sz="1400" b="1" dirty="0"/>
              <a:t> and Rebecca </a:t>
            </a:r>
            <a:r>
              <a:rPr lang="en-US" sz="1400" b="1" dirty="0" err="1"/>
              <a:t>Stamm</a:t>
            </a:r>
            <a:endParaRPr lang="en-US" sz="1400" dirty="0"/>
          </a:p>
          <a:p>
            <a:r>
              <a:rPr lang="en-US" sz="1400" b="1" dirty="0"/>
              <a:t>Healthy Building Network</a:t>
            </a:r>
            <a:endParaRPr lang="en-US" sz="1400" dirty="0"/>
          </a:p>
          <a:p>
            <a:r>
              <a:rPr lang="en-US" sz="1400" b="1" dirty="0"/>
              <a:t> </a:t>
            </a:r>
            <a:endParaRPr lang="en-US" sz="1400" dirty="0"/>
          </a:p>
          <a:p>
            <a:r>
              <a:rPr lang="en-US" sz="1400" b="1" i="1" dirty="0"/>
              <a:t>Endorsements</a:t>
            </a:r>
            <a:r>
              <a:rPr lang="en-US" sz="1400" i="1" dirty="0"/>
              <a:t>: Forty organizations formally requested to endorse HBN’s proposals on the Standard. About half of them are members of architecture, engineering, or development firms or otherwise directly engaged in the  design and specification process in the AEC community. </a:t>
            </a:r>
          </a:p>
          <a:p>
            <a:r>
              <a:rPr lang="en-US" sz="1400" i="1" dirty="0"/>
              <a:t> </a:t>
            </a:r>
          </a:p>
          <a:p>
            <a:r>
              <a:rPr lang="en-US" sz="1400" i="1" dirty="0"/>
              <a:t>..</a:t>
            </a:r>
            <a:r>
              <a:rPr lang="en-US" sz="1400" b="1" i="1" dirty="0"/>
              <a:t> HBN Recommends… That Green Seal delete its exemption for MDI, and categorically decline to certify spray polyurethane foam insulation until safer formulations are available. Specifically, the standard should adopt this language:</a:t>
            </a:r>
            <a:endParaRPr lang="en-US" sz="1400" i="1" dirty="0"/>
          </a:p>
          <a:p>
            <a:r>
              <a:rPr lang="en-US" sz="1400" i="1" dirty="0"/>
              <a:t>“Due to significant problems with respiratory injury to workers and occupants from </a:t>
            </a:r>
            <a:r>
              <a:rPr lang="en-US" sz="1400" i="1" dirty="0" err="1"/>
              <a:t>isocyanates</a:t>
            </a:r>
            <a:r>
              <a:rPr lang="en-US" sz="1400" i="1" dirty="0"/>
              <a:t> in spray polyurethane foam insulation, Green Seal certification is not available for the spray foam insulation category at this time.</a:t>
            </a:r>
          </a:p>
        </p:txBody>
      </p:sp>
    </p:spTree>
    <p:extLst>
      <p:ext uri="{BB962C8B-B14F-4D97-AF65-F5344CB8AC3E}">
        <p14:creationId xmlns:p14="http://schemas.microsoft.com/office/powerpoint/2010/main" val="929190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46" y="231494"/>
            <a:ext cx="4867077" cy="2209071"/>
          </a:xfrm>
        </p:spPr>
        <p:txBody>
          <a:bodyPr>
            <a:normAutofit fontScale="90000"/>
          </a:bodyPr>
          <a:lstStyle/>
          <a:p>
            <a:r>
              <a:rPr lang="en-US" b="1" i="1" dirty="0">
                <a:solidFill>
                  <a:schemeClr val="accent5">
                    <a:lumMod val="50000"/>
                  </a:schemeClr>
                </a:solidFill>
                <a:latin typeface="Kristen ITC" pitchFamily="66" charset="0"/>
              </a:rPr>
              <a:t>What are the Occupational Health Clinical Centers?</a:t>
            </a:r>
          </a:p>
        </p:txBody>
      </p:sp>
      <p:sp>
        <p:nvSpPr>
          <p:cNvPr id="3" name="Content Placeholder 2"/>
          <p:cNvSpPr>
            <a:spLocks noGrp="1"/>
          </p:cNvSpPr>
          <p:nvPr>
            <p:ph idx="1"/>
          </p:nvPr>
        </p:nvSpPr>
        <p:spPr>
          <a:xfrm>
            <a:off x="457199" y="2440565"/>
            <a:ext cx="8212744" cy="4516395"/>
          </a:xfrm>
        </p:spPr>
        <p:txBody>
          <a:bodyPr>
            <a:noAutofit/>
          </a:bodyPr>
          <a:lstStyle/>
          <a:p>
            <a:pPr>
              <a:lnSpc>
                <a:spcPct val="100000"/>
              </a:lnSpc>
              <a:spcBef>
                <a:spcPts val="400"/>
              </a:spcBef>
            </a:pPr>
            <a:r>
              <a:rPr lang="en-US" sz="2000" b="1" dirty="0">
                <a:solidFill>
                  <a:srgbClr val="285C5B"/>
                </a:solidFill>
                <a:cs typeface="Estrangelo Edessa" pitchFamily="66" charset="0"/>
              </a:rPr>
              <a:t>established over 25 years ago to address the dearth of independent occupational health expertise in NYS, focus on preventing occupational diseases</a:t>
            </a:r>
          </a:p>
          <a:p>
            <a:pPr>
              <a:lnSpc>
                <a:spcPct val="100000"/>
              </a:lnSpc>
              <a:spcBef>
                <a:spcPts val="400"/>
              </a:spcBef>
            </a:pPr>
            <a:r>
              <a:rPr lang="en-US" sz="2000" b="1" dirty="0">
                <a:solidFill>
                  <a:srgbClr val="285C5B"/>
                </a:solidFill>
                <a:cs typeface="Estrangelo Edessa" pitchFamily="66" charset="0"/>
              </a:rPr>
              <a:t>part of a State-wide network of 11 centers, publicly funded by the State Department of Health (DOH) – Syracuse, Binghamton, Canton</a:t>
            </a:r>
          </a:p>
          <a:p>
            <a:pPr>
              <a:lnSpc>
                <a:spcPct val="100000"/>
              </a:lnSpc>
              <a:spcBef>
                <a:spcPts val="400"/>
              </a:spcBef>
            </a:pPr>
            <a:r>
              <a:rPr lang="en-US" sz="2000" b="1" dirty="0">
                <a:solidFill>
                  <a:srgbClr val="285C5B"/>
                </a:solidFill>
                <a:cs typeface="Estrangelo Edessa" pitchFamily="66" charset="0"/>
              </a:rPr>
              <a:t>affiliated with Upstate Medical University’s Family Medicine Department</a:t>
            </a:r>
          </a:p>
          <a:p>
            <a:pPr>
              <a:lnSpc>
                <a:spcPct val="100000"/>
              </a:lnSpc>
              <a:spcBef>
                <a:spcPts val="400"/>
              </a:spcBef>
            </a:pPr>
            <a:r>
              <a:rPr lang="en-US" sz="2000" b="1" dirty="0">
                <a:solidFill>
                  <a:srgbClr val="285C5B"/>
                </a:solidFill>
                <a:cs typeface="Estrangelo Edessa" pitchFamily="66" charset="0"/>
              </a:rPr>
              <a:t>provide:</a:t>
            </a:r>
          </a:p>
          <a:p>
            <a:pPr lvl="1" indent="-338138">
              <a:lnSpc>
                <a:spcPct val="100000"/>
              </a:lnSpc>
              <a:spcBef>
                <a:spcPts val="200"/>
              </a:spcBef>
              <a:buFont typeface="Wingdings" pitchFamily="2" charset="2"/>
              <a:buChar char="ü"/>
            </a:pPr>
            <a:r>
              <a:rPr lang="en-US" sz="2000" b="1" dirty="0">
                <a:solidFill>
                  <a:srgbClr val="285C5B"/>
                </a:solidFill>
                <a:cs typeface="Estrangelo Edessa" pitchFamily="66" charset="0"/>
              </a:rPr>
              <a:t>medical evaluations</a:t>
            </a:r>
          </a:p>
          <a:p>
            <a:pPr lvl="1" indent="-338138">
              <a:lnSpc>
                <a:spcPct val="100000"/>
              </a:lnSpc>
              <a:spcBef>
                <a:spcPts val="200"/>
              </a:spcBef>
              <a:buFont typeface="Wingdings" pitchFamily="2" charset="2"/>
              <a:buChar char="ü"/>
            </a:pPr>
            <a:r>
              <a:rPr lang="en-US" sz="2000" b="1" dirty="0">
                <a:solidFill>
                  <a:srgbClr val="285C5B"/>
                </a:solidFill>
                <a:cs typeface="Estrangelo Edessa" pitchFamily="66" charset="0"/>
              </a:rPr>
              <a:t>prevention services</a:t>
            </a:r>
          </a:p>
          <a:p>
            <a:pPr lvl="1" indent="-338138">
              <a:lnSpc>
                <a:spcPct val="100000"/>
              </a:lnSpc>
              <a:spcBef>
                <a:spcPts val="200"/>
              </a:spcBef>
              <a:buFont typeface="Wingdings" pitchFamily="2" charset="2"/>
              <a:buChar char="ü"/>
            </a:pPr>
            <a:r>
              <a:rPr lang="en-US" sz="2000" b="1" dirty="0">
                <a:solidFill>
                  <a:srgbClr val="285C5B"/>
                </a:solidFill>
                <a:cs typeface="Estrangelo Edessa" pitchFamily="66" charset="0"/>
              </a:rPr>
              <a:t>training and education</a:t>
            </a:r>
          </a:p>
          <a:p>
            <a:pPr lvl="1" indent="-338138">
              <a:lnSpc>
                <a:spcPct val="100000"/>
              </a:lnSpc>
              <a:spcBef>
                <a:spcPts val="200"/>
              </a:spcBef>
              <a:buFont typeface="Wingdings" pitchFamily="2" charset="2"/>
              <a:buChar char="ü"/>
            </a:pPr>
            <a:r>
              <a:rPr lang="en-US" sz="2000" b="1" dirty="0">
                <a:solidFill>
                  <a:srgbClr val="285C5B"/>
                </a:solidFill>
                <a:cs typeface="Estrangelo Edessa" pitchFamily="66" charset="0"/>
              </a:rPr>
              <a:t>public health surveillance and Intervention</a:t>
            </a:r>
          </a:p>
          <a:p>
            <a:pPr>
              <a:lnSpc>
                <a:spcPct val="100000"/>
              </a:lnSpc>
              <a:spcBef>
                <a:spcPts val="400"/>
              </a:spcBef>
            </a:pPr>
            <a:r>
              <a:rPr lang="en-US" sz="2000" b="1" dirty="0">
                <a:solidFill>
                  <a:srgbClr val="285C5B"/>
                </a:solidFill>
                <a:cs typeface="Estrangelo Edessa" pitchFamily="66" charset="0"/>
              </a:rPr>
              <a:t>unique in the USA </a:t>
            </a:r>
          </a:p>
          <a:p>
            <a:pPr>
              <a:lnSpc>
                <a:spcPct val="100000"/>
              </a:lnSpc>
              <a:spcBef>
                <a:spcPts val="400"/>
              </a:spcBef>
            </a:pPr>
            <a:r>
              <a:rPr lang="en-US" sz="2000" b="1" dirty="0">
                <a:solidFill>
                  <a:srgbClr val="285C5B"/>
                </a:solidFill>
                <a:cs typeface="Estrangelo Edessa" pitchFamily="66" charset="0"/>
              </a:rPr>
              <a:t> http://www.ohccupstate.org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4928">
            <a:off x="4939517" y="425396"/>
            <a:ext cx="3652197" cy="1636770"/>
          </a:xfrm>
          <a:prstGeom prst="rect">
            <a:avLst/>
          </a:prstGeom>
        </p:spPr>
      </p:pic>
      <p:pic>
        <p:nvPicPr>
          <p:cNvPr id="5" name="Picture 2" descr="G:\USERS\COMMON\WORDDOCS\Dorothy topics\Graphics and photos\Upstate Medical University logo.JPG"/>
          <p:cNvPicPr>
            <a:picLocks noChangeAspect="1" noChangeArrowheads="1"/>
          </p:cNvPicPr>
          <p:nvPr/>
        </p:nvPicPr>
        <p:blipFill>
          <a:blip r:embed="rId4"/>
          <a:srcRect/>
          <a:stretch>
            <a:fillRect/>
          </a:stretch>
        </p:blipFill>
        <p:spPr bwMode="auto">
          <a:xfrm rot="346783">
            <a:off x="6071130" y="4796195"/>
            <a:ext cx="2735144" cy="1141647"/>
          </a:xfrm>
          <a:prstGeom prst="rect">
            <a:avLst/>
          </a:prstGeom>
          <a:noFill/>
        </p:spPr>
      </p:pic>
    </p:spTree>
    <p:extLst>
      <p:ext uri="{BB962C8B-B14F-4D97-AF65-F5344CB8AC3E}">
        <p14:creationId xmlns:p14="http://schemas.microsoft.com/office/powerpoint/2010/main" val="1854531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1407630">
            <a:off x="517057" y="621003"/>
            <a:ext cx="4029061" cy="4924425"/>
          </a:xfrm>
          <a:prstGeom prst="rect">
            <a:avLst/>
          </a:prstGeom>
          <a:noFill/>
        </p:spPr>
        <p:txBody>
          <a:bodyPr wrap="square" rtlCol="0">
            <a:spAutoFit/>
          </a:bodyPr>
          <a:lstStyle/>
          <a:p>
            <a:r>
              <a:rPr lang="en-US" sz="2000" b="1" dirty="0">
                <a:solidFill>
                  <a:srgbClr val="285C5B"/>
                </a:solidFill>
              </a:rPr>
              <a:t>OHCC</a:t>
            </a:r>
            <a:r>
              <a:rPr lang="en-US" b="1" dirty="0">
                <a:solidFill>
                  <a:srgbClr val="285C5B"/>
                </a:solidFill>
              </a:rPr>
              <a:t>: .. </a:t>
            </a:r>
            <a:r>
              <a:rPr lang="en-US" sz="1400" b="1" i="1" dirty="0"/>
              <a:t>In addition</a:t>
            </a:r>
            <a:r>
              <a:rPr lang="en-US" sz="1400" i="1" dirty="0"/>
              <a:t> to the adverse health effects reported by our patients, we </a:t>
            </a:r>
            <a:r>
              <a:rPr lang="en-US" sz="1400" b="1" i="1" dirty="0"/>
              <a:t>also are greatly concerned about the loss of employment and permanent disability for the installation workers and the inability of others to occupy their homes.</a:t>
            </a:r>
          </a:p>
          <a:p>
            <a:endParaRPr lang="en-US" sz="1400" i="1" dirty="0"/>
          </a:p>
          <a:p>
            <a:r>
              <a:rPr lang="en-US" sz="1400" dirty="0"/>
              <a:t>Therefore, </a:t>
            </a:r>
            <a:r>
              <a:rPr lang="en-US" sz="1400" b="1" dirty="0"/>
              <a:t>Green Seal </a:t>
            </a:r>
            <a:r>
              <a:rPr lang="en-US" sz="1400" b="1" u="sng" dirty="0"/>
              <a:t>should not</a:t>
            </a:r>
            <a:r>
              <a:rPr lang="en-US" sz="1400" b="1" dirty="0"/>
              <a:t> consider the use of </a:t>
            </a:r>
            <a:r>
              <a:rPr lang="en-US" sz="1400" b="1" dirty="0" err="1"/>
              <a:t>isocyanate</a:t>
            </a:r>
            <a:r>
              <a:rPr lang="en-US" sz="1400" b="1" dirty="0"/>
              <a:t> spray foam insulation systems (including MDI components) as a safe and healthy product</a:t>
            </a:r>
            <a:r>
              <a:rPr lang="en-US" sz="1400" dirty="0"/>
              <a:t>, as proposed in GS-54 Standard.  Green Seal should not use Section 5.0 of the proposed standard to shirk its responsibility to clearly prohibit </a:t>
            </a:r>
            <a:r>
              <a:rPr lang="en-US" sz="1400" dirty="0" err="1"/>
              <a:t>isocyanate</a:t>
            </a:r>
            <a:r>
              <a:rPr lang="en-US" sz="1400" dirty="0"/>
              <a:t> spray foam insulation systems (including MDI) in the GS-54 Standard.</a:t>
            </a:r>
          </a:p>
          <a:p>
            <a:endParaRPr lang="en-US" sz="1400" i="1" dirty="0"/>
          </a:p>
          <a:p>
            <a:r>
              <a:rPr lang="en-US" sz="1400" dirty="0"/>
              <a:t>.. OEHHA warns that the very low Reference Exposure Limits (RELs) </a:t>
            </a:r>
            <a:r>
              <a:rPr lang="en-US" sz="1400" i="1" dirty="0"/>
              <a:t>may not protect all individuals previously sensitized to MDI or PMDI.</a:t>
            </a:r>
            <a:r>
              <a:rPr lang="en-US" sz="1400" dirty="0"/>
              <a:t> </a:t>
            </a:r>
            <a:r>
              <a:rPr lang="en-US" sz="1400" b="1" dirty="0"/>
              <a:t>Surely Green Seal does not want to promote or allow the use of chemicals that cause harm to people exposed in the .008 to 1.2 parts per billion range.</a:t>
            </a:r>
          </a:p>
          <a:p>
            <a:endParaRPr lang="en-US" sz="1400" dirty="0"/>
          </a:p>
        </p:txBody>
      </p:sp>
      <p:sp>
        <p:nvSpPr>
          <p:cNvPr id="5" name="TextBox 4"/>
          <p:cNvSpPr txBox="1"/>
          <p:nvPr/>
        </p:nvSpPr>
        <p:spPr>
          <a:xfrm rot="322518">
            <a:off x="5009936" y="1387989"/>
            <a:ext cx="3475288" cy="3970318"/>
          </a:xfrm>
          <a:prstGeom prst="rect">
            <a:avLst/>
          </a:prstGeom>
          <a:noFill/>
        </p:spPr>
        <p:txBody>
          <a:bodyPr wrap="square" rtlCol="0">
            <a:spAutoFit/>
          </a:bodyPr>
          <a:lstStyle/>
          <a:p>
            <a:r>
              <a:rPr lang="en-US" sz="1400" dirty="0"/>
              <a:t>To paraphrase Dr. </a:t>
            </a:r>
            <a:r>
              <a:rPr lang="en-US" sz="1400" dirty="0" err="1"/>
              <a:t>Rosenman</a:t>
            </a:r>
            <a:r>
              <a:rPr lang="en-US" sz="1400" dirty="0"/>
              <a:t>, </a:t>
            </a:r>
            <a:r>
              <a:rPr lang="en-US" sz="1400" b="1" dirty="0"/>
              <a:t>insulation workers, firefighters, employers and home residents will pay the price if Green Seal certifies products containing MDI and other toxic chemicals.</a:t>
            </a:r>
            <a:r>
              <a:rPr lang="en-US" sz="1400" dirty="0"/>
              <a:t> This standard is an opportunity to push for the development of less toxic building materials, to go beyond the current situation. The small un-ventilated spaces in which foam insulation is applied present a serious challenge to implement engineering controls and PPE – a challenge better met through informed substitution. </a:t>
            </a:r>
            <a:r>
              <a:rPr lang="en-US" sz="1400" b="1" dirty="0"/>
              <a:t>Otherwise, you leave small and large businesses, workers they employ, and all who inhabit or work in spaces where insulation is applied, to grapple with environments that are much less healthy and safe than they could and should be.</a:t>
            </a:r>
            <a:endParaRPr lang="en-US"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rot="21335153">
            <a:off x="4948421" y="1577609"/>
            <a:ext cx="3800316" cy="1995896"/>
          </a:xfrm>
          <a:prstGeom prst="rect">
            <a:avLst/>
          </a:prstGeom>
          <a:noFill/>
          <a:ln w="9525">
            <a:noFill/>
            <a:miter lim="800000"/>
            <a:headEnd/>
            <a:tailEnd/>
          </a:ln>
        </p:spPr>
      </p:pic>
      <p:sp>
        <p:nvSpPr>
          <p:cNvPr id="2" name="Title 1"/>
          <p:cNvSpPr>
            <a:spLocks noGrp="1"/>
          </p:cNvSpPr>
          <p:nvPr>
            <p:ph type="title"/>
          </p:nvPr>
        </p:nvSpPr>
        <p:spPr/>
        <p:txBody>
          <a:bodyPr/>
          <a:lstStyle/>
          <a:p>
            <a:r>
              <a:rPr lang="en-US" b="1" i="1" dirty="0">
                <a:solidFill>
                  <a:schemeClr val="accent5">
                    <a:lumMod val="50000"/>
                  </a:schemeClr>
                </a:solidFill>
                <a:latin typeface="Kristen ITC" pitchFamily="66" charset="0"/>
              </a:rPr>
              <a:t>What’s happening in California?</a:t>
            </a:r>
          </a:p>
        </p:txBody>
      </p:sp>
      <p:sp>
        <p:nvSpPr>
          <p:cNvPr id="3" name="Content Placeholder 2"/>
          <p:cNvSpPr>
            <a:spLocks noGrp="1"/>
          </p:cNvSpPr>
          <p:nvPr>
            <p:ph idx="1"/>
          </p:nvPr>
        </p:nvSpPr>
        <p:spPr>
          <a:xfrm>
            <a:off x="193120" y="1854558"/>
            <a:ext cx="4932672" cy="4351338"/>
          </a:xfrm>
        </p:spPr>
        <p:txBody>
          <a:bodyPr>
            <a:noAutofit/>
          </a:bodyPr>
          <a:lstStyle/>
          <a:p>
            <a:pPr>
              <a:lnSpc>
                <a:spcPct val="100000"/>
              </a:lnSpc>
              <a:spcBef>
                <a:spcPts val="600"/>
              </a:spcBef>
            </a:pPr>
            <a:r>
              <a:rPr lang="en-US" sz="2000" b="1" dirty="0">
                <a:solidFill>
                  <a:srgbClr val="285C5B"/>
                </a:solidFill>
              </a:rPr>
              <a:t>Department of Toxic Substances Control (DTSC) first “priority products” for alternatives assessment include </a:t>
            </a:r>
            <a:r>
              <a:rPr lang="en-US" sz="2000" b="1" dirty="0" err="1">
                <a:solidFill>
                  <a:srgbClr val="285C5B"/>
                </a:solidFill>
              </a:rPr>
              <a:t>unreacted</a:t>
            </a:r>
            <a:r>
              <a:rPr lang="en-US" sz="2000" b="1" dirty="0">
                <a:solidFill>
                  <a:srgbClr val="285C5B"/>
                </a:solidFill>
              </a:rPr>
              <a:t> MDI in spray polyurethane foam products (started out as </a:t>
            </a:r>
            <a:r>
              <a:rPr lang="en-US" sz="2000" b="1" dirty="0" err="1">
                <a:solidFill>
                  <a:srgbClr val="285C5B"/>
                </a:solidFill>
              </a:rPr>
              <a:t>unreacted</a:t>
            </a:r>
            <a:r>
              <a:rPr lang="en-US" sz="2000" b="1" dirty="0">
                <a:solidFill>
                  <a:srgbClr val="285C5B"/>
                </a:solidFill>
              </a:rPr>
              <a:t> </a:t>
            </a:r>
            <a:r>
              <a:rPr lang="en-US" sz="2000" b="1" dirty="0" err="1">
                <a:solidFill>
                  <a:srgbClr val="285C5B"/>
                </a:solidFill>
              </a:rPr>
              <a:t>diisocyanates</a:t>
            </a:r>
            <a:r>
              <a:rPr lang="en-US" sz="2000" b="1" dirty="0">
                <a:solidFill>
                  <a:srgbClr val="285C5B"/>
                </a:solidFill>
              </a:rPr>
              <a:t> in spray polyurethane foam systems)</a:t>
            </a:r>
          </a:p>
          <a:p>
            <a:pPr>
              <a:lnSpc>
                <a:spcPct val="100000"/>
              </a:lnSpc>
              <a:spcBef>
                <a:spcPts val="600"/>
              </a:spcBef>
            </a:pPr>
            <a:r>
              <a:rPr lang="en-US" sz="2000" b="1" dirty="0">
                <a:solidFill>
                  <a:srgbClr val="285C5B"/>
                </a:solidFill>
              </a:rPr>
              <a:t>American Chemistry Council made this one of its recent top “targets” to oppose</a:t>
            </a:r>
          </a:p>
          <a:p>
            <a:pPr>
              <a:lnSpc>
                <a:spcPct val="100000"/>
              </a:lnSpc>
              <a:spcBef>
                <a:spcPts val="600"/>
              </a:spcBef>
            </a:pPr>
            <a:r>
              <a:rPr lang="en-US" sz="2000" b="1" dirty="0">
                <a:solidFill>
                  <a:srgbClr val="285C5B"/>
                </a:solidFill>
              </a:rPr>
              <a:t>possible because </a:t>
            </a:r>
            <a:r>
              <a:rPr lang="en-US" sz="2000" b="1" i="1" dirty="0">
                <a:solidFill>
                  <a:srgbClr val="285C5B"/>
                </a:solidFill>
              </a:rPr>
              <a:t>Safer Consumer Product Regulations</a:t>
            </a:r>
            <a:r>
              <a:rPr lang="en-US" sz="2000" b="1" dirty="0">
                <a:solidFill>
                  <a:srgbClr val="285C5B"/>
                </a:solidFill>
              </a:rPr>
              <a:t> </a:t>
            </a:r>
            <a:r>
              <a:rPr lang="en-US" sz="2000" b="1" dirty="0" err="1">
                <a:solidFill>
                  <a:srgbClr val="285C5B"/>
                </a:solidFill>
              </a:rPr>
              <a:t>recognised</a:t>
            </a:r>
            <a:r>
              <a:rPr lang="en-US" sz="2000" b="1" dirty="0">
                <a:solidFill>
                  <a:srgbClr val="285C5B"/>
                </a:solidFill>
              </a:rPr>
              <a:t> occupational health is part of public health and workers are a “sensitive population”</a:t>
            </a:r>
          </a:p>
          <a:p>
            <a:pPr>
              <a:lnSpc>
                <a:spcPct val="100000"/>
              </a:lnSpc>
              <a:spcBef>
                <a:spcPts val="600"/>
              </a:spcBef>
            </a:pPr>
            <a:r>
              <a:rPr lang="en-US" sz="2000" b="1" dirty="0">
                <a:solidFill>
                  <a:srgbClr val="285C5B"/>
                </a:solidFill>
              </a:rPr>
              <a:t>result of union, COSH group, public health actions and input</a:t>
            </a:r>
          </a:p>
          <a:p>
            <a:endParaRPr lang="en-US" sz="2000" b="1" dirty="0">
              <a:solidFill>
                <a:srgbClr val="336600"/>
              </a:solidFill>
            </a:endParaRPr>
          </a:p>
          <a:p>
            <a:endParaRPr lang="en-US" sz="2000" b="1" dirty="0">
              <a:solidFill>
                <a:srgbClr val="336600"/>
              </a:solidFill>
            </a:endParaRPr>
          </a:p>
          <a:p>
            <a:endParaRPr lang="en-US" sz="2000" b="1" dirty="0">
              <a:solidFill>
                <a:srgbClr val="336600"/>
              </a:solidFill>
            </a:endParaRPr>
          </a:p>
        </p:txBody>
      </p:sp>
      <p:pic>
        <p:nvPicPr>
          <p:cNvPr id="9217" name="Picture 1"/>
          <p:cNvPicPr>
            <a:picLocks noChangeAspect="1" noChangeArrowheads="1"/>
          </p:cNvPicPr>
          <p:nvPr/>
        </p:nvPicPr>
        <p:blipFill>
          <a:blip r:embed="rId3"/>
          <a:srcRect/>
          <a:stretch>
            <a:fillRect/>
          </a:stretch>
        </p:blipFill>
        <p:spPr bwMode="auto">
          <a:xfrm rot="374165">
            <a:off x="6019614" y="3836653"/>
            <a:ext cx="2355022" cy="2719105"/>
          </a:xfrm>
          <a:prstGeom prst="rect">
            <a:avLst/>
          </a:prstGeom>
          <a:noFill/>
          <a:ln w="9525">
            <a:noFill/>
            <a:miter lim="800000"/>
            <a:headEnd/>
            <a:tailEnd/>
          </a:ln>
        </p:spPr>
      </p:pic>
    </p:spTree>
    <p:extLst>
      <p:ext uri="{BB962C8B-B14F-4D97-AF65-F5344CB8AC3E}">
        <p14:creationId xmlns:p14="http://schemas.microsoft.com/office/powerpoint/2010/main" val="1617535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6418" y="5190259"/>
            <a:ext cx="8323118" cy="300082"/>
          </a:xfrm>
          <a:prstGeom prst="rect">
            <a:avLst/>
          </a:prstGeom>
          <a:noFill/>
        </p:spPr>
        <p:txBody>
          <a:bodyPr wrap="square" rtlCol="0">
            <a:spAutoFit/>
          </a:bodyPr>
          <a:lstStyle/>
          <a:p>
            <a:r>
              <a:rPr lang="en-US" sz="1350" dirty="0"/>
              <a:t>Draft Recommendations from forthcoming Healthy Building Network / Natural Resources Defense Council guide</a:t>
            </a:r>
          </a:p>
        </p:txBody>
      </p:sp>
      <p:sp>
        <p:nvSpPr>
          <p:cNvPr id="9" name="TextBox 8"/>
          <p:cNvSpPr txBox="1"/>
          <p:nvPr/>
        </p:nvSpPr>
        <p:spPr>
          <a:xfrm>
            <a:off x="2727612" y="1356013"/>
            <a:ext cx="3740728" cy="415498"/>
          </a:xfrm>
          <a:prstGeom prst="rect">
            <a:avLst/>
          </a:prstGeom>
          <a:noFill/>
        </p:spPr>
        <p:txBody>
          <a:bodyPr wrap="square" rtlCol="0">
            <a:spAutoFit/>
          </a:bodyPr>
          <a:lstStyle/>
          <a:p>
            <a:pPr algn="ctr"/>
            <a:r>
              <a:rPr lang="en-US" sz="2100">
                <a:latin typeface="Cambria" charset="0"/>
                <a:ea typeface="Cambria" charset="0"/>
                <a:cs typeface="Cambria" charset="0"/>
              </a:rPr>
              <a:t>SPF Insulation Alternatives</a:t>
            </a:r>
            <a:endParaRPr lang="en-US" sz="2100" dirty="0">
              <a:latin typeface="Cambria" charset="0"/>
              <a:ea typeface="Cambria" charset="0"/>
              <a:cs typeface="Cambria" charset="0"/>
            </a:endParaRPr>
          </a:p>
        </p:txBody>
      </p:sp>
      <p:graphicFrame>
        <p:nvGraphicFramePr>
          <p:cNvPr id="10" name="Table 9"/>
          <p:cNvGraphicFramePr>
            <a:graphicFrameLocks noGrp="1"/>
          </p:cNvGraphicFramePr>
          <p:nvPr>
            <p:extLst/>
          </p:nvPr>
        </p:nvGraphicFramePr>
        <p:xfrm>
          <a:off x="436416" y="1356013"/>
          <a:ext cx="8167256" cy="5379720"/>
        </p:xfrm>
        <a:graphic>
          <a:graphicData uri="http://schemas.openxmlformats.org/drawingml/2006/table">
            <a:tbl>
              <a:tblPr firstRow="1" bandRow="1">
                <a:tableStyleId>{5C22544A-7EE6-4342-B048-85BDC9FD1C3A}</a:tableStyleId>
              </a:tblPr>
              <a:tblGrid>
                <a:gridCol w="2041814">
                  <a:extLst>
                    <a:ext uri="{9D8B030D-6E8A-4147-A177-3AD203B41FA5}">
                      <a16:colId xmlns:a16="http://schemas.microsoft.com/office/drawing/2014/main" val="20000"/>
                    </a:ext>
                  </a:extLst>
                </a:gridCol>
                <a:gridCol w="2041814">
                  <a:extLst>
                    <a:ext uri="{9D8B030D-6E8A-4147-A177-3AD203B41FA5}">
                      <a16:colId xmlns:a16="http://schemas.microsoft.com/office/drawing/2014/main" val="20001"/>
                    </a:ext>
                  </a:extLst>
                </a:gridCol>
                <a:gridCol w="2041814">
                  <a:extLst>
                    <a:ext uri="{9D8B030D-6E8A-4147-A177-3AD203B41FA5}">
                      <a16:colId xmlns:a16="http://schemas.microsoft.com/office/drawing/2014/main" val="20002"/>
                    </a:ext>
                  </a:extLst>
                </a:gridCol>
                <a:gridCol w="2041814">
                  <a:extLst>
                    <a:ext uri="{9D8B030D-6E8A-4147-A177-3AD203B41FA5}">
                      <a16:colId xmlns:a16="http://schemas.microsoft.com/office/drawing/2014/main" val="20003"/>
                    </a:ext>
                  </a:extLst>
                </a:gridCol>
              </a:tblGrid>
              <a:tr h="319997">
                <a:tc>
                  <a:txBody>
                    <a:bodyPr/>
                    <a:lstStyle/>
                    <a:p>
                      <a:r>
                        <a:rPr lang="en-US" sz="1400" dirty="0"/>
                        <a:t>APPLICATION</a:t>
                      </a:r>
                    </a:p>
                  </a:txBody>
                  <a:tcPr marL="68580" marR="68580" marT="34290" marB="34290"/>
                </a:tc>
                <a:tc>
                  <a:txBody>
                    <a:bodyPr/>
                    <a:lstStyle/>
                    <a:p>
                      <a:r>
                        <a:rPr lang="en-US" sz="1400" dirty="0"/>
                        <a:t>FIRST CHOICE</a:t>
                      </a:r>
                    </a:p>
                  </a:txBody>
                  <a:tcPr marL="68580" marR="68580" marT="34290" marB="34290"/>
                </a:tc>
                <a:tc>
                  <a:txBody>
                    <a:bodyPr/>
                    <a:lstStyle/>
                    <a:p>
                      <a:r>
                        <a:rPr lang="en-US" sz="1400" dirty="0"/>
                        <a:t>PREFERRED ALTERNATIVE</a:t>
                      </a:r>
                    </a:p>
                  </a:txBody>
                  <a:tcPr marL="68580" marR="68580" marT="34290" marB="34290"/>
                </a:tc>
                <a:tc>
                  <a:txBody>
                    <a:bodyPr/>
                    <a:lstStyle/>
                    <a:p>
                      <a:r>
                        <a:rPr lang="en-US" sz="1400" dirty="0"/>
                        <a:t>SECONDARY</a:t>
                      </a:r>
                      <a:r>
                        <a:rPr lang="en-US" sz="1400" baseline="0" dirty="0"/>
                        <a:t> ALTERNATIVE</a:t>
                      </a:r>
                      <a:endParaRPr lang="en-US" sz="1400" dirty="0"/>
                    </a:p>
                  </a:txBody>
                  <a:tcPr marL="68580" marR="68580" marT="34290" marB="34290"/>
                </a:tc>
                <a:extLst>
                  <a:ext uri="{0D108BD9-81ED-4DB2-BD59-A6C34878D82A}">
                    <a16:rowId xmlns:a16="http://schemas.microsoft.com/office/drawing/2014/main" val="10000"/>
                  </a:ext>
                </a:extLst>
              </a:tr>
              <a:tr h="1508760">
                <a:tc>
                  <a:txBody>
                    <a:bodyPr/>
                    <a:lstStyle/>
                    <a:p>
                      <a:r>
                        <a:rPr lang="en-US" sz="1400" dirty="0"/>
                        <a:t>Attic Ceiling, Basement Ceiling, Cathedral</a:t>
                      </a:r>
                      <a:r>
                        <a:rPr lang="en-US" sz="1400" baseline="0" dirty="0"/>
                        <a:t> Ceiling, </a:t>
                      </a:r>
                      <a:r>
                        <a:rPr lang="en-US" sz="1400" dirty="0"/>
                        <a:t>Attic Floors</a:t>
                      </a:r>
                    </a:p>
                  </a:txBody>
                  <a:tcPr marL="68580" marR="68580" marT="34290" marB="34290"/>
                </a:tc>
                <a:tc>
                  <a:txBody>
                    <a:bodyPr/>
                    <a:lstStyle/>
                    <a:p>
                      <a:r>
                        <a:rPr lang="en-US" sz="1400" b="0" i="0" kern="1200" dirty="0" err="1">
                          <a:solidFill>
                            <a:schemeClr val="dk1"/>
                          </a:solidFill>
                          <a:effectLst/>
                          <a:latin typeface="+mn-lt"/>
                          <a:ea typeface="+mn-ea"/>
                          <a:cs typeface="+mn-cs"/>
                        </a:rPr>
                        <a:t>Unfaced</a:t>
                      </a:r>
                      <a:r>
                        <a:rPr lang="en-US" sz="1400" b="0" i="0" kern="1200" dirty="0">
                          <a:solidFill>
                            <a:schemeClr val="dk1"/>
                          </a:solidFill>
                          <a:effectLst/>
                          <a:latin typeface="+mn-lt"/>
                          <a:ea typeface="+mn-ea"/>
                          <a:cs typeface="+mn-cs"/>
                        </a:rPr>
                        <a:t> fiber glass batt insulation with no hazardous (</a:t>
                      </a:r>
                      <a:r>
                        <a:rPr lang="en-US" sz="1400" b="0" i="0" kern="1200" dirty="0" err="1">
                          <a:solidFill>
                            <a:schemeClr val="dk1"/>
                          </a:solidFill>
                          <a:effectLst/>
                          <a:latin typeface="+mn-lt"/>
                          <a:ea typeface="+mn-ea"/>
                          <a:cs typeface="+mn-cs"/>
                        </a:rPr>
                        <a:t>GreenScreen</a:t>
                      </a:r>
                      <a:r>
                        <a:rPr lang="en-US" sz="1400" b="0" i="0" kern="1200" dirty="0">
                          <a:solidFill>
                            <a:schemeClr val="dk1"/>
                          </a:solidFill>
                          <a:effectLst/>
                          <a:latin typeface="+mn-lt"/>
                          <a:ea typeface="+mn-ea"/>
                          <a:cs typeface="+mn-cs"/>
                        </a:rPr>
                        <a:t> BM-1 or LT-1) de-dusting oil and a minimum of 60% post-consumer recycled content.</a:t>
                      </a:r>
                      <a:endParaRPr lang="en-US" sz="1400" dirty="0"/>
                    </a:p>
                  </a:txBody>
                  <a:tcPr marL="68580" marR="68580" marT="34290" marB="34290"/>
                </a:tc>
                <a:tc>
                  <a:txBody>
                    <a:bodyPr/>
                    <a:lstStyle/>
                    <a:p>
                      <a:r>
                        <a:rPr lang="en-US" sz="1400" b="0" i="0" kern="1200" dirty="0">
                          <a:solidFill>
                            <a:schemeClr val="dk1"/>
                          </a:solidFill>
                          <a:effectLst/>
                          <a:latin typeface="+mn-lt"/>
                          <a:ea typeface="+mn-ea"/>
                          <a:cs typeface="+mn-cs"/>
                        </a:rPr>
                        <a:t>Blown-in fiber glass, fiber glass batts (all)</a:t>
                      </a:r>
                    </a:p>
                    <a:p>
                      <a:r>
                        <a:rPr lang="en-US" sz="1400" b="0" i="0" kern="1200" dirty="0">
                          <a:solidFill>
                            <a:schemeClr val="dk1"/>
                          </a:solidFill>
                          <a:effectLst/>
                          <a:latin typeface="+mn-lt"/>
                          <a:ea typeface="+mn-ea"/>
                          <a:cs typeface="+mn-cs"/>
                        </a:rPr>
                        <a:t>spray-applied fiber glass</a:t>
                      </a:r>
                      <a:r>
                        <a:rPr lang="en-US" sz="1400" b="0" i="0" kern="1200" baseline="0" dirty="0">
                          <a:solidFill>
                            <a:schemeClr val="dk1"/>
                          </a:solidFill>
                          <a:effectLst/>
                          <a:latin typeface="+mn-lt"/>
                          <a:ea typeface="+mn-ea"/>
                          <a:cs typeface="+mn-cs"/>
                        </a:rPr>
                        <a:t> (ceilings only)</a:t>
                      </a:r>
                      <a:endParaRPr lang="en-US" sz="1400" dirty="0"/>
                    </a:p>
                  </a:txBody>
                  <a:tcPr marL="68580" marR="68580" marT="34290" marB="34290"/>
                </a:tc>
                <a:tc>
                  <a:txBody>
                    <a:bodyPr/>
                    <a:lstStyle/>
                    <a:p>
                      <a:r>
                        <a:rPr lang="en-US" sz="1400" b="0" i="0" kern="1200" dirty="0">
                          <a:solidFill>
                            <a:schemeClr val="dk1"/>
                          </a:solidFill>
                          <a:effectLst/>
                          <a:latin typeface="+mn-lt"/>
                          <a:ea typeface="+mn-ea"/>
                          <a:cs typeface="+mn-cs"/>
                        </a:rPr>
                        <a:t>Blown-in cellulose, cotton/cellulose batts </a:t>
                      </a:r>
                      <a:endParaRPr lang="en-US" sz="1400" dirty="0"/>
                    </a:p>
                  </a:txBody>
                  <a:tcPr marL="68580" marR="68580" marT="34290" marB="34290"/>
                </a:tc>
                <a:extLst>
                  <a:ext uri="{0D108BD9-81ED-4DB2-BD59-A6C34878D82A}">
                    <a16:rowId xmlns:a16="http://schemas.microsoft.com/office/drawing/2014/main" val="10001"/>
                  </a:ext>
                </a:extLst>
              </a:tr>
              <a:tr h="1508760">
                <a:tc>
                  <a:txBody>
                    <a:bodyPr/>
                    <a:lstStyle/>
                    <a:p>
                      <a:r>
                        <a:rPr lang="en-US" sz="1400" dirty="0"/>
                        <a:t>Open Wall Cavities</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err="1">
                          <a:solidFill>
                            <a:schemeClr val="dk1"/>
                          </a:solidFill>
                          <a:effectLst/>
                          <a:latin typeface="+mn-lt"/>
                          <a:ea typeface="+mn-ea"/>
                          <a:cs typeface="+mn-cs"/>
                        </a:rPr>
                        <a:t>Unfaced</a:t>
                      </a:r>
                      <a:r>
                        <a:rPr lang="en-US" sz="1400" b="0" i="0" kern="1200" dirty="0">
                          <a:solidFill>
                            <a:schemeClr val="dk1"/>
                          </a:solidFill>
                          <a:effectLst/>
                          <a:latin typeface="+mn-lt"/>
                          <a:ea typeface="+mn-ea"/>
                          <a:cs typeface="+mn-cs"/>
                        </a:rPr>
                        <a:t> fiber glass batt insulation with no hazardous (</a:t>
                      </a:r>
                      <a:r>
                        <a:rPr lang="en-US" sz="1400" b="0" i="0" kern="1200" dirty="0" err="1">
                          <a:solidFill>
                            <a:schemeClr val="dk1"/>
                          </a:solidFill>
                          <a:effectLst/>
                          <a:latin typeface="+mn-lt"/>
                          <a:ea typeface="+mn-ea"/>
                          <a:cs typeface="+mn-cs"/>
                        </a:rPr>
                        <a:t>GreenScreen</a:t>
                      </a:r>
                      <a:r>
                        <a:rPr lang="en-US" sz="1400" b="0" i="0" kern="1200" dirty="0">
                          <a:solidFill>
                            <a:schemeClr val="dk1"/>
                          </a:solidFill>
                          <a:effectLst/>
                          <a:latin typeface="+mn-lt"/>
                          <a:ea typeface="+mn-ea"/>
                          <a:cs typeface="+mn-cs"/>
                        </a:rPr>
                        <a:t> BM-1 or LT-1) de-dusting oil and a minimum of 60% post-consumer recycled content.</a:t>
                      </a:r>
                      <a:endParaRPr lang="en-US" sz="1400" dirty="0"/>
                    </a:p>
                  </a:txBody>
                  <a:tcPr marL="68580" marR="68580" marT="34290" marB="34290"/>
                </a:tc>
                <a:tc>
                  <a:txBody>
                    <a:bodyPr/>
                    <a:lstStyle/>
                    <a:p>
                      <a:r>
                        <a:rPr lang="en-US" sz="1400" b="0" i="0" kern="1200" dirty="0">
                          <a:solidFill>
                            <a:schemeClr val="dk1"/>
                          </a:solidFill>
                          <a:effectLst/>
                          <a:latin typeface="+mn-lt"/>
                          <a:ea typeface="+mn-ea"/>
                          <a:cs typeface="+mn-cs"/>
                        </a:rPr>
                        <a:t>Blown-in fiber glass (dense pack), spray-applied fiber glass, fiber glass batts</a:t>
                      </a:r>
                      <a:endParaRPr lang="en-US" sz="1400" dirty="0"/>
                    </a:p>
                  </a:txBody>
                  <a:tcPr marL="68580" marR="68580" marT="34290" marB="34290"/>
                </a:tc>
                <a:tc>
                  <a:txBody>
                    <a:bodyPr/>
                    <a:lstStyle/>
                    <a:p>
                      <a:r>
                        <a:rPr lang="en-US" sz="1400" b="0" i="0" kern="1200" dirty="0">
                          <a:solidFill>
                            <a:schemeClr val="dk1"/>
                          </a:solidFill>
                          <a:effectLst/>
                          <a:latin typeface="+mn-lt"/>
                          <a:ea typeface="+mn-ea"/>
                          <a:cs typeface="+mn-cs"/>
                        </a:rPr>
                        <a:t>Blown-in cellulose (dense pack), wet-blown cellulose, cotton/cellulose batts </a:t>
                      </a:r>
                      <a:endParaRPr lang="en-US" sz="1400" dirty="0"/>
                    </a:p>
                  </a:txBody>
                  <a:tcPr marL="68580" marR="68580" marT="34290" marB="34290"/>
                </a:tc>
                <a:extLst>
                  <a:ext uri="{0D108BD9-81ED-4DB2-BD59-A6C34878D82A}">
                    <a16:rowId xmlns:a16="http://schemas.microsoft.com/office/drawing/2014/main" val="10002"/>
                  </a:ext>
                </a:extLst>
              </a:tr>
              <a:tr h="685800">
                <a:tc>
                  <a:txBody>
                    <a:bodyPr/>
                    <a:lstStyle/>
                    <a:p>
                      <a:r>
                        <a:rPr lang="en-US" sz="1400" dirty="0"/>
                        <a:t>Crawl Space</a:t>
                      </a:r>
                    </a:p>
                  </a:txBody>
                  <a:tcPr marL="68580" marR="68580" marT="34290" marB="34290"/>
                </a:tc>
                <a:tc>
                  <a:txBody>
                    <a:bodyPr/>
                    <a:lstStyle/>
                    <a:p>
                      <a:r>
                        <a:rPr lang="en-US" sz="1400" b="0" i="0" kern="1200" dirty="0">
                          <a:solidFill>
                            <a:schemeClr val="dk1"/>
                          </a:solidFill>
                          <a:effectLst/>
                          <a:latin typeface="+mn-lt"/>
                          <a:ea typeface="+mn-ea"/>
                          <a:cs typeface="+mn-cs"/>
                        </a:rPr>
                        <a:t>Expanded cork board insulation or </a:t>
                      </a:r>
                      <a:r>
                        <a:rPr lang="en-US" sz="1400" b="0" i="0" kern="1200" dirty="0" err="1">
                          <a:solidFill>
                            <a:schemeClr val="dk1"/>
                          </a:solidFill>
                          <a:effectLst/>
                          <a:latin typeface="+mn-lt"/>
                          <a:ea typeface="+mn-ea"/>
                          <a:cs typeface="+mn-cs"/>
                        </a:rPr>
                        <a:t>unfaced</a:t>
                      </a:r>
                      <a:r>
                        <a:rPr lang="en-US" sz="1400" b="0" i="0" kern="1200" dirty="0">
                          <a:solidFill>
                            <a:schemeClr val="dk1"/>
                          </a:solidFill>
                          <a:effectLst/>
                          <a:latin typeface="+mn-lt"/>
                          <a:ea typeface="+mn-ea"/>
                          <a:cs typeface="+mn-cs"/>
                        </a:rPr>
                        <a:t> fiber</a:t>
                      </a:r>
                      <a:r>
                        <a:rPr lang="en-US" sz="1400" b="0" i="0" kern="1200" baseline="0" dirty="0">
                          <a:solidFill>
                            <a:schemeClr val="dk1"/>
                          </a:solidFill>
                          <a:effectLst/>
                          <a:latin typeface="+mn-lt"/>
                          <a:ea typeface="+mn-ea"/>
                          <a:cs typeface="+mn-cs"/>
                        </a:rPr>
                        <a:t> glass as described above.</a:t>
                      </a:r>
                      <a:endParaRPr lang="en-US" sz="1400" dirty="0"/>
                    </a:p>
                  </a:txBody>
                  <a:tcPr marL="68580" marR="68580" marT="34290" marB="34290"/>
                </a:tc>
                <a:tc>
                  <a:txBody>
                    <a:bodyPr/>
                    <a:lstStyle/>
                    <a:p>
                      <a:r>
                        <a:rPr lang="en-US" sz="1400" dirty="0"/>
                        <a:t>Fiber glass batts</a:t>
                      </a:r>
                    </a:p>
                  </a:txBody>
                  <a:tcPr marL="68580" marR="68580" marT="34290" marB="34290"/>
                </a:tc>
                <a:tc>
                  <a:txBody>
                    <a:bodyPr/>
                    <a:lstStyle/>
                    <a:p>
                      <a:r>
                        <a:rPr lang="en-US" sz="1400" b="0" i="0" kern="1200" dirty="0">
                          <a:solidFill>
                            <a:schemeClr val="dk1"/>
                          </a:solidFill>
                          <a:effectLst/>
                          <a:latin typeface="+mn-lt"/>
                          <a:ea typeface="+mn-ea"/>
                          <a:cs typeface="+mn-cs"/>
                        </a:rPr>
                        <a:t>Fiber glass basement wall insulation, cotton/cellulose blanket or batt insulation</a:t>
                      </a:r>
                      <a:endParaRPr lang="en-US" sz="1400" dirty="0"/>
                    </a:p>
                  </a:txBody>
                  <a:tcPr marL="68580" marR="68580" marT="34290" marB="34290"/>
                </a:tc>
                <a:extLst>
                  <a:ext uri="{0D108BD9-81ED-4DB2-BD59-A6C34878D82A}">
                    <a16:rowId xmlns:a16="http://schemas.microsoft.com/office/drawing/2014/main" val="10003"/>
                  </a:ext>
                </a:extLst>
              </a:tr>
              <a:tr h="319997">
                <a:tc>
                  <a:txBody>
                    <a:bodyPr/>
                    <a:lstStyle/>
                    <a:p>
                      <a:endParaRPr lang="en-US" dirty="0"/>
                    </a:p>
                  </a:txBody>
                  <a:tcPr marL="68580" marR="68580" marT="34290" marB="34290"/>
                </a:tc>
                <a:tc>
                  <a:txBody>
                    <a:bodyPr/>
                    <a:lstStyle/>
                    <a:p>
                      <a:endParaRPr lang="en-US"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4"/>
                  </a:ext>
                </a:extLst>
              </a:tr>
              <a:tr h="480060">
                <a:tc>
                  <a:txBody>
                    <a:bodyPr/>
                    <a:lstStyle/>
                    <a:p>
                      <a:endParaRPr lang="en-US" sz="1400" dirty="0"/>
                    </a:p>
                  </a:txBody>
                  <a:tcPr marL="68580" marR="68580" marT="34290" marB="34290"/>
                </a:tc>
                <a:tc>
                  <a:txBody>
                    <a:bodyPr/>
                    <a:lstStyle/>
                    <a:p>
                      <a:endParaRPr lang="en-US" sz="1400" dirty="0"/>
                    </a:p>
                  </a:txBody>
                  <a:tcPr marL="68580" marR="68580" marT="34290" marB="34290"/>
                </a:tc>
                <a:tc gridSpan="2">
                  <a:txBody>
                    <a:bodyPr/>
                    <a:lstStyle/>
                    <a:p>
                      <a:pPr algn="r"/>
                      <a:r>
                        <a:rPr lang="en-US" sz="1400" i="1" dirty="0"/>
                        <a:t>From forthcoming Healthy Building Network</a:t>
                      </a:r>
                      <a:r>
                        <a:rPr lang="en-US" sz="1400" i="1" baseline="0" dirty="0"/>
                        <a:t>/NRDC Guide to Energy Efficiency Retrofits</a:t>
                      </a:r>
                      <a:endParaRPr lang="en-US" sz="1400" i="1" dirty="0"/>
                    </a:p>
                  </a:txBody>
                  <a:tcPr marL="68580" marR="68580" marT="34290" marB="34290"/>
                </a:tc>
                <a:tc hMerge="1">
                  <a:txBody>
                    <a:bodyPr/>
                    <a:lstStyle/>
                    <a:p>
                      <a:endParaRPr lang="en-US" dirty="0"/>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0" y="0"/>
            <a:ext cx="8372176" cy="1323439"/>
          </a:xfrm>
          <a:prstGeom prst="rect">
            <a:avLst/>
          </a:prstGeom>
          <a:noFill/>
        </p:spPr>
        <p:txBody>
          <a:bodyPr wrap="square" rtlCol="0">
            <a:spAutoFit/>
          </a:bodyPr>
          <a:lstStyle/>
          <a:p>
            <a:pPr algn="ctr"/>
            <a:r>
              <a:rPr lang="en-US" sz="4000" b="1" i="1" dirty="0">
                <a:solidFill>
                  <a:schemeClr val="accent5">
                    <a:lumMod val="50000"/>
                  </a:schemeClr>
                </a:solidFill>
                <a:latin typeface="Kristen ITC" pitchFamily="66" charset="0"/>
              </a:rPr>
              <a:t>What kinds of alternatives are available?</a:t>
            </a:r>
          </a:p>
        </p:txBody>
      </p:sp>
    </p:spTree>
    <p:extLst>
      <p:ext uri="{BB962C8B-B14F-4D97-AF65-F5344CB8AC3E}">
        <p14:creationId xmlns:p14="http://schemas.microsoft.com/office/powerpoint/2010/main" val="1242439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evention triangle 11 with precaution_Page_1.jpg"/>
          <p:cNvPicPr>
            <a:picLocks noChangeAspect="1"/>
          </p:cNvPicPr>
          <p:nvPr/>
        </p:nvPicPr>
        <p:blipFill>
          <a:blip r:embed="rId2"/>
          <a:stretch>
            <a:fillRect/>
          </a:stretch>
        </p:blipFill>
        <p:spPr>
          <a:xfrm rot="308949">
            <a:off x="2140255" y="3193704"/>
            <a:ext cx="3722350" cy="2876361"/>
          </a:xfrm>
          <a:prstGeom prst="rect">
            <a:avLst/>
          </a:prstGeom>
        </p:spPr>
      </p:pic>
      <p:sp>
        <p:nvSpPr>
          <p:cNvPr id="2" name="Title 1"/>
          <p:cNvSpPr>
            <a:spLocks noGrp="1"/>
          </p:cNvSpPr>
          <p:nvPr>
            <p:ph type="title"/>
          </p:nvPr>
        </p:nvSpPr>
        <p:spPr>
          <a:xfrm rot="21371053">
            <a:off x="628650" y="728415"/>
            <a:ext cx="7886700" cy="1325563"/>
          </a:xfrm>
        </p:spPr>
        <p:txBody>
          <a:bodyPr/>
          <a:lstStyle/>
          <a:p>
            <a:r>
              <a:rPr lang="en-US" b="1" i="1" dirty="0">
                <a:solidFill>
                  <a:schemeClr val="accent5">
                    <a:lumMod val="50000"/>
                  </a:schemeClr>
                </a:solidFill>
                <a:latin typeface="Kristen ITC" pitchFamily="66" charset="0"/>
                <a:ea typeface="Cambria" charset="0"/>
                <a:cs typeface="Cambria" charset="0"/>
              </a:rPr>
              <a:t>What needs to be done? (some recommendations)</a:t>
            </a:r>
          </a:p>
        </p:txBody>
      </p:sp>
      <p:sp>
        <p:nvSpPr>
          <p:cNvPr id="5" name="Content Placeholder 4"/>
          <p:cNvSpPr>
            <a:spLocks noGrp="1"/>
          </p:cNvSpPr>
          <p:nvPr>
            <p:ph idx="1"/>
          </p:nvPr>
        </p:nvSpPr>
        <p:spPr>
          <a:xfrm>
            <a:off x="5521124" y="2640172"/>
            <a:ext cx="3622876" cy="2928395"/>
          </a:xfrm>
        </p:spPr>
        <p:txBody>
          <a:bodyPr>
            <a:noAutofit/>
          </a:bodyPr>
          <a:lstStyle/>
          <a:p>
            <a:pPr>
              <a:lnSpc>
                <a:spcPct val="100000"/>
              </a:lnSpc>
              <a:spcBef>
                <a:spcPts val="600"/>
              </a:spcBef>
              <a:buFont typeface="Wingdings" pitchFamily="2" charset="2"/>
              <a:buChar char="ü"/>
            </a:pPr>
            <a:r>
              <a:rPr lang="en-US" sz="2000" b="1" dirty="0">
                <a:solidFill>
                  <a:srgbClr val="285C5B"/>
                </a:solidFill>
              </a:rPr>
              <a:t>precaution – recognize scientific uncertainty, and what is known (not “alternative facts”)</a:t>
            </a:r>
          </a:p>
          <a:p>
            <a:pPr>
              <a:lnSpc>
                <a:spcPct val="100000"/>
              </a:lnSpc>
              <a:spcBef>
                <a:spcPts val="600"/>
              </a:spcBef>
              <a:buFont typeface="Wingdings" pitchFamily="2" charset="2"/>
              <a:buChar char="ü"/>
            </a:pPr>
            <a:r>
              <a:rPr lang="en-US" sz="2000" b="1" dirty="0">
                <a:solidFill>
                  <a:srgbClr val="285C5B"/>
                </a:solidFill>
              </a:rPr>
              <a:t>prevention, not limiting the harm</a:t>
            </a:r>
          </a:p>
          <a:p>
            <a:pPr>
              <a:lnSpc>
                <a:spcPct val="100000"/>
              </a:lnSpc>
              <a:spcBef>
                <a:spcPts val="600"/>
              </a:spcBef>
              <a:buFont typeface="Wingdings" pitchFamily="2" charset="2"/>
              <a:buChar char="ü"/>
            </a:pPr>
            <a:r>
              <a:rPr lang="en-US" sz="2000" b="1" dirty="0">
                <a:solidFill>
                  <a:srgbClr val="285C5B"/>
                </a:solidFill>
              </a:rPr>
              <a:t>toxics use reduction</a:t>
            </a:r>
          </a:p>
          <a:p>
            <a:pPr>
              <a:lnSpc>
                <a:spcPct val="100000"/>
              </a:lnSpc>
              <a:spcBef>
                <a:spcPts val="600"/>
              </a:spcBef>
              <a:buFont typeface="Wingdings" pitchFamily="2" charset="2"/>
              <a:buChar char="ü"/>
            </a:pPr>
            <a:r>
              <a:rPr lang="en-US" sz="2000" b="1" dirty="0">
                <a:solidFill>
                  <a:srgbClr val="285C5B"/>
                </a:solidFill>
              </a:rPr>
              <a:t>informed substitution</a:t>
            </a:r>
          </a:p>
          <a:p>
            <a:endParaRPr lang="en-US" sz="2000" b="1" i="1" dirty="0">
              <a:solidFill>
                <a:srgbClr val="285C5B"/>
              </a:solidFill>
            </a:endParaRPr>
          </a:p>
        </p:txBody>
      </p:sp>
      <p:pic>
        <p:nvPicPr>
          <p:cNvPr id="8" name="Picture 1" descr="Precautionary princi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084614">
            <a:off x="238619" y="2458576"/>
            <a:ext cx="2175685" cy="3358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377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44355" y="2034862"/>
            <a:ext cx="3599645" cy="3400931"/>
          </a:xfrm>
          <a:prstGeom prst="rect">
            <a:avLst/>
          </a:prstGeom>
        </p:spPr>
        <p:txBody>
          <a:bodyPr wrap="square">
            <a:spAutoFit/>
          </a:bodyPr>
          <a:lstStyle/>
          <a:p>
            <a:pPr marL="347663" indent="-347663">
              <a:lnSpc>
                <a:spcPct val="100000"/>
              </a:lnSpc>
              <a:spcBef>
                <a:spcPts val="600"/>
              </a:spcBef>
              <a:buFont typeface="Wingdings" pitchFamily="2" charset="2"/>
              <a:buChar char="ü"/>
              <a:tabLst>
                <a:tab pos="347663" algn="l"/>
              </a:tabLst>
            </a:pPr>
            <a:r>
              <a:rPr lang="en-US" sz="2000" b="1" dirty="0">
                <a:solidFill>
                  <a:srgbClr val="285C5B"/>
                </a:solidFill>
              </a:rPr>
              <a:t>independent data (e.g., Pharos database, </a:t>
            </a:r>
            <a:r>
              <a:rPr lang="en-US" sz="2000" b="1" dirty="0" err="1">
                <a:solidFill>
                  <a:srgbClr val="285C5B"/>
                </a:solidFill>
              </a:rPr>
              <a:t>Risctox</a:t>
            </a:r>
            <a:r>
              <a:rPr lang="en-US" sz="2000" b="1" dirty="0">
                <a:solidFill>
                  <a:srgbClr val="285C5B"/>
                </a:solidFill>
              </a:rPr>
              <a:t>, Green Screen)</a:t>
            </a:r>
          </a:p>
          <a:p>
            <a:pPr marL="347663" indent="-347663">
              <a:lnSpc>
                <a:spcPct val="100000"/>
              </a:lnSpc>
              <a:spcBef>
                <a:spcPts val="600"/>
              </a:spcBef>
              <a:buFont typeface="Wingdings" pitchFamily="2" charset="2"/>
              <a:buChar char="ü"/>
              <a:tabLst>
                <a:tab pos="347663" algn="l"/>
              </a:tabLst>
            </a:pPr>
            <a:r>
              <a:rPr lang="en-US" sz="2000" b="1" dirty="0">
                <a:solidFill>
                  <a:srgbClr val="285C5B"/>
                </a:solidFill>
              </a:rPr>
              <a:t>transparency</a:t>
            </a:r>
          </a:p>
          <a:p>
            <a:pPr marL="347663" indent="-347663">
              <a:lnSpc>
                <a:spcPct val="100000"/>
              </a:lnSpc>
              <a:spcBef>
                <a:spcPts val="600"/>
              </a:spcBef>
              <a:buFont typeface="Wingdings" pitchFamily="2" charset="2"/>
              <a:buChar char="ü"/>
              <a:tabLst>
                <a:tab pos="347663" algn="l"/>
              </a:tabLst>
            </a:pPr>
            <a:r>
              <a:rPr lang="en-US" sz="2000" b="1" dirty="0">
                <a:solidFill>
                  <a:srgbClr val="285C5B"/>
                </a:solidFill>
              </a:rPr>
              <a:t>systems/life cycle approaches</a:t>
            </a:r>
          </a:p>
          <a:p>
            <a:pPr marL="347663" indent="-347663">
              <a:lnSpc>
                <a:spcPct val="100000"/>
              </a:lnSpc>
              <a:spcBef>
                <a:spcPts val="600"/>
              </a:spcBef>
              <a:buFont typeface="Wingdings" pitchFamily="2" charset="2"/>
              <a:buChar char="ü"/>
              <a:tabLst>
                <a:tab pos="347663" algn="l"/>
              </a:tabLst>
            </a:pPr>
            <a:r>
              <a:rPr lang="en-US" sz="2000" b="1" dirty="0">
                <a:solidFill>
                  <a:srgbClr val="285C5B"/>
                </a:solidFill>
              </a:rPr>
              <a:t>always ask: </a:t>
            </a:r>
            <a:r>
              <a:rPr lang="en-US" sz="2000" b="1" i="1" dirty="0">
                <a:solidFill>
                  <a:srgbClr val="285C5B"/>
                </a:solidFill>
              </a:rPr>
              <a:t>What about the workers? What about the building occupant? Who else can be affected?</a:t>
            </a:r>
          </a:p>
        </p:txBody>
      </p:sp>
      <p:pic>
        <p:nvPicPr>
          <p:cNvPr id="53250" name="Picture 2"/>
          <p:cNvPicPr>
            <a:picLocks noChangeAspect="1" noChangeArrowheads="1"/>
          </p:cNvPicPr>
          <p:nvPr/>
        </p:nvPicPr>
        <p:blipFill>
          <a:blip r:embed="rId2"/>
          <a:srcRect/>
          <a:stretch>
            <a:fillRect/>
          </a:stretch>
        </p:blipFill>
        <p:spPr bwMode="auto">
          <a:xfrm rot="21387964">
            <a:off x="332536" y="565744"/>
            <a:ext cx="4556213" cy="2073615"/>
          </a:xfrm>
          <a:prstGeom prst="rect">
            <a:avLst/>
          </a:prstGeom>
          <a:noFill/>
          <a:ln w="9525">
            <a:noFill/>
            <a:miter lim="800000"/>
            <a:headEnd/>
            <a:tailEnd/>
          </a:ln>
        </p:spPr>
      </p:pic>
      <p:pic>
        <p:nvPicPr>
          <p:cNvPr id="53251" name="Picture 3"/>
          <p:cNvPicPr>
            <a:picLocks noChangeAspect="1" noChangeArrowheads="1"/>
          </p:cNvPicPr>
          <p:nvPr/>
        </p:nvPicPr>
        <p:blipFill>
          <a:blip r:embed="rId3"/>
          <a:srcRect/>
          <a:stretch>
            <a:fillRect/>
          </a:stretch>
        </p:blipFill>
        <p:spPr bwMode="auto">
          <a:xfrm rot="325091">
            <a:off x="400641" y="2462319"/>
            <a:ext cx="4434115" cy="2615360"/>
          </a:xfrm>
          <a:prstGeom prst="rect">
            <a:avLst/>
          </a:prstGeom>
          <a:noFill/>
          <a:ln w="9525">
            <a:noFill/>
            <a:miter lim="800000"/>
            <a:headEnd/>
            <a:tailEnd/>
          </a:ln>
        </p:spPr>
      </p:pic>
      <p:pic>
        <p:nvPicPr>
          <p:cNvPr id="53253" name="Picture 5" descr="About GreenScreen® banner"/>
          <p:cNvPicPr>
            <a:picLocks noChangeAspect="1" noChangeArrowheads="1"/>
          </p:cNvPicPr>
          <p:nvPr/>
        </p:nvPicPr>
        <p:blipFill>
          <a:blip r:embed="rId4"/>
          <a:srcRect l="7636" r="49091"/>
          <a:stretch>
            <a:fillRect/>
          </a:stretch>
        </p:blipFill>
        <p:spPr bwMode="auto">
          <a:xfrm rot="21363029">
            <a:off x="656822" y="4851018"/>
            <a:ext cx="3459242" cy="181689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21331568">
            <a:off x="628650" y="690451"/>
            <a:ext cx="7245350" cy="1323439"/>
          </a:xfrm>
          <a:prstGeom prst="rect">
            <a:avLst/>
          </a:prstGeom>
          <a:noFill/>
        </p:spPr>
        <p:txBody>
          <a:bodyPr wrap="square" rtlCol="0">
            <a:spAutoFit/>
          </a:bodyPr>
          <a:lstStyle/>
          <a:p>
            <a:r>
              <a:rPr lang="en-US" sz="4000" b="1" i="1" dirty="0">
                <a:solidFill>
                  <a:schemeClr val="accent5">
                    <a:lumMod val="50000"/>
                  </a:schemeClr>
                </a:solidFill>
                <a:latin typeface="Kristen ITC" pitchFamily="66" charset="0"/>
              </a:rPr>
              <a:t>What if spray foam products </a:t>
            </a:r>
            <a:r>
              <a:rPr lang="en-US" sz="4000" b="1" i="1" u="sng" dirty="0">
                <a:solidFill>
                  <a:schemeClr val="accent5">
                    <a:lumMod val="50000"/>
                  </a:schemeClr>
                </a:solidFill>
                <a:latin typeface="Kristen ITC" pitchFamily="66" charset="0"/>
              </a:rPr>
              <a:t>are</a:t>
            </a:r>
            <a:r>
              <a:rPr lang="en-US" sz="4000" b="1" i="1" dirty="0">
                <a:solidFill>
                  <a:schemeClr val="accent5">
                    <a:lumMod val="50000"/>
                  </a:schemeClr>
                </a:solidFill>
                <a:latin typeface="Kristen ITC" pitchFamily="66" charset="0"/>
              </a:rPr>
              <a:t> used?</a:t>
            </a:r>
          </a:p>
        </p:txBody>
      </p:sp>
      <p:sp>
        <p:nvSpPr>
          <p:cNvPr id="9" name="Content Placeholder 2"/>
          <p:cNvSpPr txBox="1">
            <a:spLocks/>
          </p:cNvSpPr>
          <p:nvPr/>
        </p:nvSpPr>
        <p:spPr>
          <a:xfrm>
            <a:off x="3441299" y="2476982"/>
            <a:ext cx="5030470" cy="3553428"/>
          </a:xfrm>
          <a:prstGeom prst="rect">
            <a:avLst/>
          </a:prstGeom>
        </p:spPr>
        <p:txBody>
          <a:bodyPr vert="horz" lIns="91440" tIns="45720" rIns="91440" bIns="45720" rtlCol="0">
            <a:noAutofit/>
          </a:bodyPr>
          <a:lstStyle/>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85C5B"/>
                </a:solidFill>
                <a:effectLst/>
                <a:uLnTx/>
                <a:uFillTx/>
                <a:latin typeface="+mn-lt"/>
                <a:ea typeface="+mn-ea"/>
                <a:cs typeface="+mn-cs"/>
              </a:rPr>
              <a:t>prior informed consent for building occupants</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85C5B"/>
                </a:solidFill>
                <a:effectLst/>
                <a:uLnTx/>
                <a:uFillTx/>
                <a:latin typeface="+mn-lt"/>
                <a:ea typeface="+mn-ea"/>
                <a:cs typeface="+mn-cs"/>
              </a:rPr>
              <a:t>certified trained installers, by credible independent body</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85C5B"/>
                </a:solidFill>
                <a:effectLst/>
                <a:uLnTx/>
                <a:uFillTx/>
                <a:latin typeface="+mn-lt"/>
                <a:ea typeface="+mn-ea"/>
                <a:cs typeface="+mn-cs"/>
              </a:rPr>
              <a:t>bonded contractors</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85C5B"/>
                </a:solidFill>
                <a:effectLst/>
                <a:uLnTx/>
                <a:uFillTx/>
                <a:latin typeface="+mn-lt"/>
                <a:ea typeface="+mn-ea"/>
                <a:cs typeface="+mn-cs"/>
              </a:rPr>
              <a:t>mandatory safe and healthy work practices, reliable clearance times, etc.</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85C5B"/>
                </a:solidFill>
                <a:effectLst/>
                <a:uLnTx/>
                <a:uFillTx/>
                <a:latin typeface="+mn-lt"/>
                <a:ea typeface="+mn-ea"/>
                <a:cs typeface="+mn-cs"/>
              </a:rPr>
              <a:t>consider what this means for “green” certifications, designations</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85C5B"/>
                </a:solidFill>
                <a:effectLst/>
                <a:uLnTx/>
                <a:uFillTx/>
                <a:latin typeface="+mn-lt"/>
                <a:ea typeface="+mn-ea"/>
                <a:cs typeface="+mn-cs"/>
              </a:rPr>
              <a:t>inventory/record of where it was used (shared with fire departments)</a:t>
            </a:r>
          </a:p>
        </p:txBody>
      </p:sp>
    </p:spTree>
    <p:extLst>
      <p:ext uri="{BB962C8B-B14F-4D97-AF65-F5344CB8AC3E}">
        <p14:creationId xmlns:p14="http://schemas.microsoft.com/office/powerpoint/2010/main" val="405837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02683">
            <a:off x="871719" y="4775132"/>
            <a:ext cx="7886700" cy="1325563"/>
          </a:xfrm>
        </p:spPr>
        <p:txBody>
          <a:bodyPr/>
          <a:lstStyle/>
          <a:p>
            <a:r>
              <a:rPr lang="en-US" b="1" i="1" dirty="0">
                <a:solidFill>
                  <a:schemeClr val="accent5">
                    <a:lumMod val="50000"/>
                  </a:schemeClr>
                </a:solidFill>
                <a:latin typeface="Kristen ITC" pitchFamily="66" charset="0"/>
              </a:rPr>
              <a:t>What are your questions?</a:t>
            </a:r>
          </a:p>
        </p:txBody>
      </p:sp>
      <p:pic>
        <p:nvPicPr>
          <p:cNvPr id="5" name="Picture 4" descr="Not easy being green.jpg"/>
          <p:cNvPicPr>
            <a:picLocks noChangeAspect="1"/>
          </p:cNvPicPr>
          <p:nvPr/>
        </p:nvPicPr>
        <p:blipFill>
          <a:blip r:embed="rId2"/>
          <a:stretch>
            <a:fillRect/>
          </a:stretch>
        </p:blipFill>
        <p:spPr>
          <a:xfrm rot="268520">
            <a:off x="3132569" y="670261"/>
            <a:ext cx="4251960" cy="3360420"/>
          </a:xfrm>
          <a:prstGeom prst="rect">
            <a:avLst/>
          </a:prstGeom>
        </p:spPr>
      </p:pic>
    </p:spTree>
    <p:extLst>
      <p:ext uri="{BB962C8B-B14F-4D97-AF65-F5344CB8AC3E}">
        <p14:creationId xmlns:p14="http://schemas.microsoft.com/office/powerpoint/2010/main" val="501555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524000" y="2111514"/>
            <a:ext cx="6286500" cy="707886"/>
          </a:xfrm>
          <a:prstGeom prst="rect">
            <a:avLst/>
          </a:prstGeom>
          <a:noFill/>
          <a:ln w="9525">
            <a:noFill/>
            <a:miter lim="800000"/>
            <a:headEnd/>
            <a:tailEnd/>
          </a:ln>
        </p:spPr>
        <p:txBody>
          <a:bodyPr wrap="square">
            <a:spAutoFit/>
          </a:bodyPr>
          <a:lstStyle/>
          <a:p>
            <a:pPr algn="ctr">
              <a:spcBef>
                <a:spcPct val="50000"/>
              </a:spcBef>
              <a:defRPr/>
            </a:pPr>
            <a:r>
              <a:rPr lang="en-US" sz="2000" dirty="0">
                <a:solidFill>
                  <a:srgbClr val="285C5B"/>
                </a:solidFill>
                <a:latin typeface="+mn-lt"/>
                <a:cs typeface="65 Helvetica Medium"/>
              </a:rPr>
              <a:t>This concludes The American Institute of Architects Continuing Education Systems Course</a:t>
            </a:r>
          </a:p>
        </p:txBody>
      </p:sp>
      <p:sp>
        <p:nvSpPr>
          <p:cNvPr id="3" name="Text Box 11"/>
          <p:cNvSpPr txBox="1">
            <a:spLocks noChangeArrowheads="1"/>
          </p:cNvSpPr>
          <p:nvPr/>
        </p:nvSpPr>
        <p:spPr bwMode="auto">
          <a:xfrm>
            <a:off x="1905000" y="4264223"/>
            <a:ext cx="2819400" cy="630942"/>
          </a:xfrm>
          <a:prstGeom prst="rect">
            <a:avLst/>
          </a:prstGeom>
          <a:noFill/>
          <a:ln w="9525">
            <a:noFill/>
            <a:miter lim="800000"/>
            <a:headEnd/>
            <a:tailEnd/>
          </a:ln>
        </p:spPr>
        <p:txBody>
          <a:bodyPr>
            <a:spAutoFit/>
          </a:bodyPr>
          <a:lstStyle/>
          <a:p>
            <a:pPr algn="ctr">
              <a:spcBef>
                <a:spcPct val="50000"/>
              </a:spcBef>
              <a:defRPr/>
            </a:pPr>
            <a:r>
              <a:rPr lang="en-US" sz="1400" dirty="0">
                <a:solidFill>
                  <a:schemeClr val="tx1">
                    <a:lumMod val="65000"/>
                    <a:lumOff val="35000"/>
                  </a:schemeClr>
                </a:solidFill>
                <a:latin typeface="+mn-lt"/>
                <a:cs typeface="65 Helvetica Medium"/>
              </a:rPr>
              <a:t>U.S. Green Building Council</a:t>
            </a:r>
          </a:p>
          <a:p>
            <a:pPr algn="ctr">
              <a:spcBef>
                <a:spcPct val="50000"/>
              </a:spcBef>
              <a:defRPr/>
            </a:pPr>
            <a:endParaRPr lang="en-US" sz="1400" dirty="0">
              <a:solidFill>
                <a:schemeClr val="tx1">
                  <a:lumMod val="65000"/>
                  <a:lumOff val="35000"/>
                </a:schemeClr>
              </a:solidFill>
              <a:latin typeface="+mn-lt"/>
              <a:cs typeface="65 Helvetica Medium"/>
            </a:endParaRPr>
          </a:p>
        </p:txBody>
      </p:sp>
      <p:sp>
        <p:nvSpPr>
          <p:cNvPr id="4" name="Text Box 13"/>
          <p:cNvSpPr txBox="1">
            <a:spLocks noChangeArrowheads="1"/>
          </p:cNvSpPr>
          <p:nvPr/>
        </p:nvSpPr>
        <p:spPr bwMode="auto">
          <a:xfrm>
            <a:off x="4648200" y="4264223"/>
            <a:ext cx="2667000" cy="954107"/>
          </a:xfrm>
          <a:prstGeom prst="rect">
            <a:avLst/>
          </a:prstGeom>
          <a:noFill/>
          <a:ln w="9525">
            <a:noFill/>
            <a:miter lim="800000"/>
            <a:headEnd/>
            <a:tailEnd/>
          </a:ln>
        </p:spPr>
        <p:txBody>
          <a:bodyPr>
            <a:spAutoFit/>
          </a:bodyPr>
          <a:lstStyle/>
          <a:p>
            <a:pPr algn="ctr">
              <a:spcBef>
                <a:spcPct val="50000"/>
              </a:spcBef>
              <a:defRPr/>
            </a:pPr>
            <a:r>
              <a:rPr lang="en-US" sz="1400" dirty="0">
                <a:solidFill>
                  <a:srgbClr val="595959"/>
                </a:solidFill>
                <a:latin typeface="+mn-lt"/>
                <a:cs typeface="65 Helvetica Medium"/>
              </a:rPr>
              <a:t>Tracie Hall, Director- </a:t>
            </a:r>
          </a:p>
          <a:p>
            <a:pPr algn="ctr">
              <a:spcBef>
                <a:spcPct val="50000"/>
              </a:spcBef>
              <a:defRPr/>
            </a:pPr>
            <a:r>
              <a:rPr lang="en-US" sz="1400" dirty="0">
                <a:solidFill>
                  <a:srgbClr val="595959"/>
                </a:solidFill>
                <a:latin typeface="+mn-lt"/>
                <a:cs typeface="65 Helvetica Medium"/>
              </a:rPr>
              <a:t>New York Upstate</a:t>
            </a:r>
          </a:p>
          <a:p>
            <a:pPr algn="ctr">
              <a:spcBef>
                <a:spcPct val="50000"/>
              </a:spcBef>
              <a:defRPr/>
            </a:pPr>
            <a:r>
              <a:rPr lang="en-US" sz="1400" dirty="0">
                <a:solidFill>
                  <a:srgbClr val="595959"/>
                </a:solidFill>
                <a:latin typeface="+mn-lt"/>
                <a:cs typeface="65 Helvetica Medium"/>
                <a:hlinkClick r:id="rId2"/>
              </a:rPr>
              <a:t>thall@usgbc.org</a:t>
            </a:r>
            <a:r>
              <a:rPr lang="en-US" sz="1400" dirty="0">
                <a:solidFill>
                  <a:srgbClr val="595959"/>
                </a:solidFill>
                <a:latin typeface="+mn-lt"/>
                <a:cs typeface="65 Helvetica Medium"/>
              </a:rPr>
              <a:t> </a:t>
            </a:r>
          </a:p>
        </p:txBody>
      </p:sp>
      <p:pic>
        <p:nvPicPr>
          <p:cNvPr id="5" name="Picture 4"/>
          <p:cNvPicPr>
            <a:picLocks noChangeAspect="1"/>
          </p:cNvPicPr>
          <p:nvPr/>
        </p:nvPicPr>
        <p:blipFill>
          <a:blip r:embed="rId3" cstate="print"/>
          <a:stretch>
            <a:fillRect/>
          </a:stretch>
        </p:blipFill>
        <p:spPr>
          <a:xfrm>
            <a:off x="8318500" y="6019800"/>
            <a:ext cx="673100" cy="685800"/>
          </a:xfrm>
          <a:prstGeom prst="rect">
            <a:avLst/>
          </a:prstGeom>
        </p:spPr>
      </p:pic>
      <p:pic>
        <p:nvPicPr>
          <p:cNvPr id="6" name="Picture 5"/>
          <p:cNvPicPr>
            <a:picLocks noChangeAspect="1"/>
          </p:cNvPicPr>
          <p:nvPr/>
        </p:nvPicPr>
        <p:blipFill>
          <a:blip r:embed="rId4" cstate="print"/>
          <a:stretch>
            <a:fillRect/>
          </a:stretch>
        </p:blipFill>
        <p:spPr>
          <a:xfrm>
            <a:off x="0" y="0"/>
            <a:ext cx="9144000" cy="193524"/>
          </a:xfrm>
          <a:prstGeom prst="rect">
            <a:avLst/>
          </a:prstGeom>
        </p:spPr>
      </p:pic>
      <p:cxnSp>
        <p:nvCxnSpPr>
          <p:cNvPr id="7" name="Straight Connector 6"/>
          <p:cNvCxnSpPr/>
          <p:nvPr/>
        </p:nvCxnSpPr>
        <p:spPr>
          <a:xfrm flipH="1">
            <a:off x="2152650" y="3048000"/>
            <a:ext cx="5029200" cy="1905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7950" y="4843272"/>
            <a:ext cx="1333500" cy="1143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35" y="210065"/>
            <a:ext cx="4642763" cy="1883802"/>
          </a:xfrm>
        </p:spPr>
        <p:txBody>
          <a:bodyPr>
            <a:normAutofit fontScale="90000"/>
          </a:bodyPr>
          <a:lstStyle/>
          <a:p>
            <a:r>
              <a:rPr lang="en-US" b="1" i="1" dirty="0">
                <a:solidFill>
                  <a:schemeClr val="accent5">
                    <a:lumMod val="50000"/>
                  </a:schemeClr>
                </a:solidFill>
                <a:latin typeface="Kristen ITC" pitchFamily="66" charset="0"/>
              </a:rPr>
              <a:t>What is the Healthy Building Network?</a:t>
            </a:r>
          </a:p>
        </p:txBody>
      </p:sp>
      <p:sp>
        <p:nvSpPr>
          <p:cNvPr id="3" name="Content Placeholder 2"/>
          <p:cNvSpPr>
            <a:spLocks noGrp="1"/>
          </p:cNvSpPr>
          <p:nvPr>
            <p:ph idx="1"/>
          </p:nvPr>
        </p:nvSpPr>
        <p:spPr>
          <a:xfrm>
            <a:off x="4373596" y="3211169"/>
            <a:ext cx="4263237" cy="2356254"/>
          </a:xfrm>
        </p:spPr>
        <p:txBody>
          <a:bodyPr>
            <a:noAutofit/>
          </a:bodyPr>
          <a:lstStyle/>
          <a:p>
            <a:pPr>
              <a:lnSpc>
                <a:spcPct val="100000"/>
              </a:lnSpc>
              <a:spcBef>
                <a:spcPts val="600"/>
              </a:spcBef>
            </a:pPr>
            <a:r>
              <a:rPr lang="en-US" sz="2000" b="1" dirty="0">
                <a:solidFill>
                  <a:srgbClr val="285C5B"/>
                </a:solidFill>
              </a:rPr>
              <a:t>founded in 2000 </a:t>
            </a:r>
          </a:p>
          <a:p>
            <a:pPr>
              <a:lnSpc>
                <a:spcPct val="100000"/>
              </a:lnSpc>
              <a:spcBef>
                <a:spcPts val="600"/>
              </a:spcBef>
            </a:pPr>
            <a:r>
              <a:rPr lang="en-US" sz="2000" b="1" dirty="0">
                <a:solidFill>
                  <a:srgbClr val="285C5B"/>
                </a:solidFill>
              </a:rPr>
              <a:t>work to reduce the use of hazardous chemicals in building products as a means of improving human health and the environment</a:t>
            </a:r>
          </a:p>
          <a:p>
            <a:pPr>
              <a:lnSpc>
                <a:spcPct val="100000"/>
              </a:lnSpc>
              <a:spcBef>
                <a:spcPts val="600"/>
              </a:spcBef>
            </a:pPr>
            <a:r>
              <a:rPr lang="en-US" sz="2000" b="1" dirty="0">
                <a:solidFill>
                  <a:srgbClr val="285C5B"/>
                </a:solidFill>
              </a:rPr>
              <a:t>Pharos database and other chemical hazard information</a:t>
            </a:r>
          </a:p>
          <a:p>
            <a:pPr>
              <a:lnSpc>
                <a:spcPct val="100000"/>
              </a:lnSpc>
              <a:spcBef>
                <a:spcPts val="600"/>
              </a:spcBef>
            </a:pPr>
            <a:r>
              <a:rPr lang="en-US" sz="2000" b="1" dirty="0">
                <a:solidFill>
                  <a:srgbClr val="285C5B"/>
                </a:solidFill>
              </a:rPr>
              <a:t>healthybuilding.net</a:t>
            </a:r>
          </a:p>
          <a:p>
            <a:endParaRPr lang="en-US" sz="2000" b="1" dirty="0">
              <a:solidFill>
                <a:srgbClr val="285C5B"/>
              </a:solidFill>
            </a:endParaRPr>
          </a:p>
        </p:txBody>
      </p:sp>
      <p:pic>
        <p:nvPicPr>
          <p:cNvPr id="1026" name="Picture 2" descr="prospectus cover page"/>
          <p:cNvPicPr>
            <a:picLocks noChangeAspect="1" noChangeArrowheads="1"/>
          </p:cNvPicPr>
          <p:nvPr/>
        </p:nvPicPr>
        <p:blipFill>
          <a:blip r:embed="rId2"/>
          <a:srcRect/>
          <a:stretch>
            <a:fillRect/>
          </a:stretch>
        </p:blipFill>
        <p:spPr bwMode="auto">
          <a:xfrm rot="21412592">
            <a:off x="500727" y="2670645"/>
            <a:ext cx="3307473" cy="3311613"/>
          </a:xfrm>
          <a:prstGeom prst="rect">
            <a:avLst/>
          </a:prstGeom>
          <a:no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7530">
            <a:off x="5331287" y="680300"/>
            <a:ext cx="3570331" cy="1397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245" y="1225689"/>
            <a:ext cx="8116105" cy="5509200"/>
          </a:xfrm>
          <a:prstGeom prst="rect">
            <a:avLst/>
          </a:prstGeom>
          <a:noFill/>
        </p:spPr>
        <p:txBody>
          <a:bodyPr wrap="square" rtlCol="0">
            <a:spAutoFit/>
          </a:bodyPr>
          <a:lstStyle/>
          <a:p>
            <a:r>
              <a:rPr lang="en-US" dirty="0">
                <a:solidFill>
                  <a:srgbClr val="285C5B"/>
                </a:solidFill>
              </a:rPr>
              <a:t>Using a life cycle framework, this presentation will bring together information from several perspectives. After reviewing their chemistry, and where and how </a:t>
            </a:r>
            <a:r>
              <a:rPr lang="en-US" dirty="0" err="1">
                <a:solidFill>
                  <a:srgbClr val="285C5B"/>
                </a:solidFill>
              </a:rPr>
              <a:t>isocyanates</a:t>
            </a:r>
            <a:r>
              <a:rPr lang="en-US" dirty="0">
                <a:solidFill>
                  <a:srgbClr val="285C5B"/>
                </a:solidFill>
              </a:rPr>
              <a:t> are used in building products, we will review the historical and current ingredients and uses of SPF in buildings. </a:t>
            </a:r>
          </a:p>
          <a:p>
            <a:pPr>
              <a:spcBef>
                <a:spcPts val="600"/>
              </a:spcBef>
            </a:pPr>
            <a:r>
              <a:rPr lang="en-US" dirty="0">
                <a:solidFill>
                  <a:srgbClr val="285C5B"/>
                </a:solidFill>
              </a:rPr>
              <a:t>We will present health concerns about these uses raised by </a:t>
            </a:r>
            <a:r>
              <a:rPr lang="en-US" dirty="0" err="1">
                <a:solidFill>
                  <a:srgbClr val="285C5B"/>
                </a:solidFill>
              </a:rPr>
              <a:t>fenceline</a:t>
            </a:r>
            <a:r>
              <a:rPr lang="en-US" dirty="0">
                <a:solidFill>
                  <a:srgbClr val="285C5B"/>
                </a:solidFill>
              </a:rPr>
              <a:t> communities, occupational and environmental health studies, fire fighters and fire investigators, and others along the life cycle of this product-- with a focus on the toxic ingredients in SPF. Those concerns include reports from a Syracuse occupational health clinic about the experiences of work crews and building occupants. They will be supplemented by concerns and questions from building scientists, occupational and environmental health agencies and researchers, and other important sources over the years.</a:t>
            </a:r>
          </a:p>
          <a:p>
            <a:pPr>
              <a:spcBef>
                <a:spcPts val="600"/>
              </a:spcBef>
            </a:pPr>
            <a:r>
              <a:rPr lang="en-US" dirty="0">
                <a:solidFill>
                  <a:srgbClr val="285C5B"/>
                </a:solidFill>
              </a:rPr>
              <a:t>Given these concerns, we will recommend theoretical and practical approaches to prevention of adverse health effects throughout the life cycle of building products, including reliable information sources to ascertain the concerns and uncertainty about the use of specific chemicals and products (e.g., the Pharos database) and informed substitution. We will present concrete examples of less toxic substitutions by application for SPF and discuss how a precautionary green chemistry framework meets the goal of sustainable buildings that are healthy and safe for all.</a:t>
            </a:r>
          </a:p>
        </p:txBody>
      </p:sp>
      <p:sp>
        <p:nvSpPr>
          <p:cNvPr id="5" name="Title 1"/>
          <p:cNvSpPr>
            <a:spLocks noGrp="1"/>
          </p:cNvSpPr>
          <p:nvPr>
            <p:ph type="title"/>
          </p:nvPr>
        </p:nvSpPr>
        <p:spPr>
          <a:xfrm rot="21400801">
            <a:off x="162046" y="231494"/>
            <a:ext cx="8544072" cy="760179"/>
          </a:xfrm>
        </p:spPr>
        <p:txBody>
          <a:bodyPr>
            <a:normAutofit fontScale="90000"/>
          </a:bodyPr>
          <a:lstStyle/>
          <a:p>
            <a:r>
              <a:rPr lang="en-US" b="1" i="1" dirty="0">
                <a:solidFill>
                  <a:schemeClr val="accent5">
                    <a:lumMod val="50000"/>
                  </a:schemeClr>
                </a:solidFill>
                <a:latin typeface="Kristen ITC" pitchFamily="66" charset="0"/>
              </a:rPr>
              <a:t>What are we going to talk about?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rot="21420419">
            <a:off x="162046" y="231494"/>
            <a:ext cx="8466799" cy="1352607"/>
          </a:xfrm>
          <a:prstGeom prst="rect">
            <a:avLst/>
          </a:prstGeom>
        </p:spPr>
        <p:txBody>
          <a:bodyP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dirty="0">
                <a:ln>
                  <a:noFill/>
                </a:ln>
                <a:solidFill>
                  <a:schemeClr val="accent5">
                    <a:lumMod val="50000"/>
                  </a:schemeClr>
                </a:solidFill>
                <a:effectLst/>
                <a:uLnTx/>
                <a:uFillTx/>
                <a:latin typeface="Kristen ITC" pitchFamily="66" charset="0"/>
                <a:ea typeface="+mj-ea"/>
                <a:cs typeface="+mj-cs"/>
              </a:rPr>
              <a:t>What are the learning objectives</a:t>
            </a:r>
          </a:p>
        </p:txBody>
      </p:sp>
      <p:sp>
        <p:nvSpPr>
          <p:cNvPr id="3" name="TextBox 2"/>
          <p:cNvSpPr txBox="1"/>
          <p:nvPr/>
        </p:nvSpPr>
        <p:spPr>
          <a:xfrm>
            <a:off x="1262130" y="1804223"/>
            <a:ext cx="7585656" cy="4862870"/>
          </a:xfrm>
          <a:prstGeom prst="rect">
            <a:avLst/>
          </a:prstGeom>
          <a:noFill/>
        </p:spPr>
        <p:txBody>
          <a:bodyPr wrap="square" rtlCol="0">
            <a:spAutoFit/>
          </a:bodyPr>
          <a:lstStyle/>
          <a:p>
            <a:r>
              <a:rPr lang="en-US" sz="2000" b="1" dirty="0">
                <a:solidFill>
                  <a:srgbClr val="285C5B"/>
                </a:solidFill>
              </a:rPr>
              <a:t>By the end of this presentation, participants will be able to:</a:t>
            </a:r>
          </a:p>
          <a:p>
            <a:pPr marL="342900" indent="-342900">
              <a:buFont typeface="+mj-lt"/>
              <a:buAutoNum type="arabicPeriod"/>
            </a:pPr>
            <a:endParaRPr lang="en-US" sz="2000" b="1" dirty="0">
              <a:solidFill>
                <a:srgbClr val="285C5B"/>
              </a:solidFill>
            </a:endParaRPr>
          </a:p>
          <a:p>
            <a:pPr marL="793750" indent="-342900">
              <a:buFont typeface="+mj-lt"/>
              <a:buAutoNum type="arabicPeriod"/>
            </a:pPr>
            <a:r>
              <a:rPr lang="en-US" sz="2000" b="1" dirty="0">
                <a:solidFill>
                  <a:srgbClr val="285C5B"/>
                </a:solidFill>
              </a:rPr>
              <a:t>Identify hazards and impacts associated with the use of SPF and </a:t>
            </a:r>
            <a:r>
              <a:rPr lang="en-US" sz="2000" b="1" dirty="0" err="1">
                <a:solidFill>
                  <a:srgbClr val="285C5B"/>
                </a:solidFill>
              </a:rPr>
              <a:t>isocyanates</a:t>
            </a:r>
            <a:r>
              <a:rPr lang="en-US" sz="2000" b="1" dirty="0">
                <a:solidFill>
                  <a:srgbClr val="285C5B"/>
                </a:solidFill>
              </a:rPr>
              <a:t> in building materials, using a life cycle framework. </a:t>
            </a:r>
          </a:p>
          <a:p>
            <a:pPr marL="793750" indent="-342900">
              <a:spcBef>
                <a:spcPts val="1200"/>
              </a:spcBef>
              <a:buFont typeface="+mj-lt"/>
              <a:buAutoNum type="arabicPeriod"/>
            </a:pPr>
            <a:r>
              <a:rPr lang="en-US" sz="2000" b="1" dirty="0">
                <a:solidFill>
                  <a:srgbClr val="285C5B"/>
                </a:solidFill>
              </a:rPr>
              <a:t>Discuss how to incorporate scientific uncertainty and public health's precautionary principles when considering choices for the mass use of materials in buildings, trying to avoid serious consequences.</a:t>
            </a:r>
          </a:p>
          <a:p>
            <a:pPr marL="793750" indent="-342900">
              <a:spcBef>
                <a:spcPts val="1200"/>
              </a:spcBef>
              <a:buFont typeface="+mj-lt"/>
              <a:buAutoNum type="arabicPeriod"/>
            </a:pPr>
            <a:r>
              <a:rPr lang="en-US" sz="2000" b="1" dirty="0">
                <a:solidFill>
                  <a:srgbClr val="285C5B"/>
                </a:solidFill>
              </a:rPr>
              <a:t>Apply informed substitution approaches in the choice of building materials, especially for SPF applications. </a:t>
            </a:r>
          </a:p>
          <a:p>
            <a:pPr marL="793750" indent="-342900">
              <a:spcBef>
                <a:spcPts val="1200"/>
              </a:spcBef>
              <a:buFont typeface="+mj-lt"/>
              <a:buAutoNum type="arabicPeriod"/>
            </a:pPr>
            <a:r>
              <a:rPr lang="en-US" sz="2000" b="1" dirty="0">
                <a:solidFill>
                  <a:srgbClr val="285C5B"/>
                </a:solidFill>
              </a:rPr>
              <a:t>Ask the questions "What about the workers? What about the community? What about the users?" when considering specific building materials.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423440">
            <a:off x="214515" y="529188"/>
            <a:ext cx="6320951" cy="1325563"/>
          </a:xfrm>
        </p:spPr>
        <p:txBody>
          <a:bodyPr/>
          <a:lstStyle/>
          <a:p>
            <a:pPr algn="ctr"/>
            <a:r>
              <a:rPr lang="en-US" b="1" i="1" dirty="0">
                <a:solidFill>
                  <a:schemeClr val="accent5">
                    <a:lumMod val="50000"/>
                  </a:schemeClr>
                </a:solidFill>
                <a:latin typeface="Kristen ITC" pitchFamily="66" charset="0"/>
              </a:rPr>
              <a:t>What’s the plan for </a:t>
            </a:r>
            <a:br>
              <a:rPr lang="en-US" b="1" i="1" dirty="0">
                <a:solidFill>
                  <a:schemeClr val="accent5">
                    <a:lumMod val="50000"/>
                  </a:schemeClr>
                </a:solidFill>
                <a:latin typeface="Kristen ITC" pitchFamily="66" charset="0"/>
              </a:rPr>
            </a:br>
            <a:r>
              <a:rPr lang="en-US" b="1" i="1" dirty="0">
                <a:solidFill>
                  <a:schemeClr val="accent5">
                    <a:lumMod val="50000"/>
                  </a:schemeClr>
                </a:solidFill>
                <a:latin typeface="Kristen ITC" pitchFamily="66" charset="0"/>
              </a:rPr>
              <a:t>this presentation?</a:t>
            </a:r>
          </a:p>
        </p:txBody>
      </p:sp>
      <p:sp>
        <p:nvSpPr>
          <p:cNvPr id="3" name="Content Placeholder 2"/>
          <p:cNvSpPr>
            <a:spLocks noGrp="1"/>
          </p:cNvSpPr>
          <p:nvPr>
            <p:ph idx="1"/>
          </p:nvPr>
        </p:nvSpPr>
        <p:spPr>
          <a:xfrm>
            <a:off x="2712093" y="2303363"/>
            <a:ext cx="6130965" cy="4014284"/>
          </a:xfrm>
        </p:spPr>
        <p:txBody>
          <a:bodyPr>
            <a:normAutofit/>
          </a:bodyPr>
          <a:lstStyle/>
          <a:p>
            <a:r>
              <a:rPr lang="en-US" sz="2400" b="1" dirty="0">
                <a:solidFill>
                  <a:srgbClr val="285C5B"/>
                </a:solidFill>
                <a:ea typeface="Cambria" charset="0"/>
                <a:cs typeface="Cambria" charset="0"/>
              </a:rPr>
              <a:t>How have isocyanates been used in building products? Why?</a:t>
            </a:r>
          </a:p>
          <a:p>
            <a:r>
              <a:rPr lang="en-US" sz="2400" b="1" i="1" dirty="0">
                <a:solidFill>
                  <a:srgbClr val="285C5B"/>
                </a:solidFill>
                <a:ea typeface="Cambria" charset="0"/>
                <a:cs typeface="Cambria" charset="0"/>
              </a:rPr>
              <a:t>What are the problems with using isocyanates, especially in spray foam insulation? (health, others in a systems/life cycle approach)</a:t>
            </a:r>
          </a:p>
          <a:p>
            <a:r>
              <a:rPr lang="en-US" sz="2400" b="1" dirty="0">
                <a:solidFill>
                  <a:srgbClr val="285C5B"/>
                </a:solidFill>
                <a:ea typeface="Cambria" charset="0"/>
                <a:cs typeface="Cambria" charset="0"/>
              </a:rPr>
              <a:t>So what’s “green” about spray foam insulation products?</a:t>
            </a:r>
          </a:p>
          <a:p>
            <a:r>
              <a:rPr lang="en-US" sz="2400" b="1" i="1" dirty="0">
                <a:solidFill>
                  <a:srgbClr val="285C5B"/>
                </a:solidFill>
                <a:ea typeface="Cambria" charset="0"/>
                <a:cs typeface="Cambria" charset="0"/>
              </a:rPr>
              <a:t>What needs to be done? (some recommendations)</a:t>
            </a:r>
          </a:p>
          <a:p>
            <a:endParaRPr lang="en-US" dirty="0">
              <a:solidFill>
                <a:schemeClr val="accent2">
                  <a:lumMod val="75000"/>
                </a:schemeClr>
              </a:solidFill>
              <a:latin typeface="Cambria" charset="0"/>
              <a:ea typeface="Cambria" charset="0"/>
              <a:cs typeface="Cambria" charset="0"/>
            </a:endParaRPr>
          </a:p>
        </p:txBody>
      </p:sp>
    </p:spTree>
    <p:extLst>
      <p:ext uri="{BB962C8B-B14F-4D97-AF65-F5344CB8AC3E}">
        <p14:creationId xmlns:p14="http://schemas.microsoft.com/office/powerpoint/2010/main" val="950223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1340616">
            <a:off x="580768" y="663262"/>
            <a:ext cx="7685902" cy="769441"/>
          </a:xfrm>
          <a:prstGeom prst="rect">
            <a:avLst/>
          </a:prstGeom>
          <a:noFill/>
        </p:spPr>
        <p:txBody>
          <a:bodyPr wrap="square" rtlCol="0">
            <a:spAutoFit/>
          </a:bodyPr>
          <a:lstStyle/>
          <a:p>
            <a:r>
              <a:rPr lang="en-US" sz="4400" b="1" i="1" dirty="0">
                <a:solidFill>
                  <a:schemeClr val="accent5">
                    <a:lumMod val="50000"/>
                  </a:schemeClr>
                </a:solidFill>
                <a:latin typeface="Kristen ITC" pitchFamily="66" charset="0"/>
              </a:rPr>
              <a:t>What are </a:t>
            </a:r>
            <a:r>
              <a:rPr lang="en-US" sz="4400" b="1" i="1" dirty="0" err="1">
                <a:solidFill>
                  <a:schemeClr val="accent5">
                    <a:lumMod val="50000"/>
                  </a:schemeClr>
                </a:solidFill>
                <a:latin typeface="Kristen ITC" pitchFamily="66" charset="0"/>
              </a:rPr>
              <a:t>isocyanates</a:t>
            </a:r>
            <a:r>
              <a:rPr lang="en-US" sz="4400" b="1" i="1" dirty="0">
                <a:solidFill>
                  <a:schemeClr val="accent5">
                    <a:lumMod val="50000"/>
                  </a:schemeClr>
                </a:solidFill>
                <a:latin typeface="Kristen ITC" pitchFamily="66" charset="0"/>
              </a:rPr>
              <a:t>?</a:t>
            </a:r>
          </a:p>
        </p:txBody>
      </p:sp>
      <p:sp>
        <p:nvSpPr>
          <p:cNvPr id="6" name="Rectangle 5"/>
          <p:cNvSpPr/>
          <p:nvPr/>
        </p:nvSpPr>
        <p:spPr>
          <a:xfrm>
            <a:off x="4906850" y="1932972"/>
            <a:ext cx="4018208" cy="2785378"/>
          </a:xfrm>
          <a:prstGeom prst="rect">
            <a:avLst/>
          </a:prstGeom>
        </p:spPr>
        <p:txBody>
          <a:bodyPr wrap="square">
            <a:spAutoFit/>
          </a:bodyPr>
          <a:lstStyle/>
          <a:p>
            <a:pPr marL="234950" indent="-234950">
              <a:spcBef>
                <a:spcPts val="600"/>
              </a:spcBef>
              <a:buFont typeface="Wingdings" pitchFamily="2" charset="2"/>
              <a:buChar char="§"/>
            </a:pPr>
            <a:r>
              <a:rPr lang="en-US" sz="2000" b="1" dirty="0">
                <a:solidFill>
                  <a:srgbClr val="285C5B"/>
                </a:solidFill>
              </a:rPr>
              <a:t>invented in Germany (1930s)</a:t>
            </a:r>
          </a:p>
          <a:p>
            <a:pPr marL="234950" indent="-234950">
              <a:spcBef>
                <a:spcPts val="600"/>
              </a:spcBef>
              <a:buFont typeface="Wingdings" pitchFamily="2" charset="2"/>
              <a:buChar char="§"/>
            </a:pPr>
            <a:r>
              <a:rPr lang="en-US" sz="2000" b="1" dirty="0">
                <a:solidFill>
                  <a:srgbClr val="285C5B"/>
                </a:solidFill>
              </a:rPr>
              <a:t>derived from oil and natural gas</a:t>
            </a:r>
          </a:p>
          <a:p>
            <a:pPr marL="234950" indent="-234950">
              <a:spcBef>
                <a:spcPts val="600"/>
              </a:spcBef>
              <a:buFont typeface="Wingdings" pitchFamily="2" charset="2"/>
              <a:buChar char="§"/>
            </a:pPr>
            <a:r>
              <a:rPr lang="en-US" sz="2000" b="1" dirty="0">
                <a:solidFill>
                  <a:srgbClr val="285C5B"/>
                </a:solidFill>
              </a:rPr>
              <a:t>major feed chemicals include: benzene, aniline, formaldehyde (all carcinogens)</a:t>
            </a:r>
          </a:p>
          <a:p>
            <a:pPr marL="234950" indent="-234950">
              <a:spcBef>
                <a:spcPts val="600"/>
              </a:spcBef>
              <a:buFont typeface="Wingdings" pitchFamily="2" charset="2"/>
              <a:buChar char="§"/>
            </a:pPr>
            <a:r>
              <a:rPr lang="en-US" sz="2000" b="1" dirty="0">
                <a:solidFill>
                  <a:srgbClr val="285C5B"/>
                </a:solidFill>
              </a:rPr>
              <a:t>polymerization by the addition of </a:t>
            </a:r>
            <a:r>
              <a:rPr lang="en-US" sz="2000" b="1" dirty="0" err="1">
                <a:solidFill>
                  <a:srgbClr val="285C5B"/>
                </a:solidFill>
              </a:rPr>
              <a:t>polyols</a:t>
            </a:r>
            <a:r>
              <a:rPr lang="en-US" sz="2000" b="1" dirty="0">
                <a:solidFill>
                  <a:srgbClr val="285C5B"/>
                </a:solidFill>
              </a:rPr>
              <a:t> [containing hydroxyl groups (Part B)]</a:t>
            </a:r>
          </a:p>
        </p:txBody>
      </p:sp>
      <p:sp>
        <p:nvSpPr>
          <p:cNvPr id="9" name="TextBox 8"/>
          <p:cNvSpPr txBox="1"/>
          <p:nvPr/>
        </p:nvSpPr>
        <p:spPr>
          <a:xfrm>
            <a:off x="288847" y="2086377"/>
            <a:ext cx="3978353" cy="1938992"/>
          </a:xfrm>
          <a:prstGeom prst="rect">
            <a:avLst/>
          </a:prstGeom>
          <a:noFill/>
        </p:spPr>
        <p:txBody>
          <a:bodyPr wrap="square" rtlCol="0">
            <a:spAutoFit/>
          </a:bodyPr>
          <a:lstStyle/>
          <a:p>
            <a:pPr marL="234950" indent="-234950">
              <a:buFont typeface="Wingdings" pitchFamily="2" charset="2"/>
              <a:buChar char="§"/>
            </a:pPr>
            <a:r>
              <a:rPr lang="en-US" sz="2000" b="1" dirty="0">
                <a:solidFill>
                  <a:srgbClr val="285C5B"/>
                </a:solidFill>
              </a:rPr>
              <a:t>toluene </a:t>
            </a:r>
            <a:r>
              <a:rPr lang="en-US" sz="2000" b="1" dirty="0" err="1">
                <a:solidFill>
                  <a:srgbClr val="285C5B"/>
                </a:solidFill>
              </a:rPr>
              <a:t>diisocyanate</a:t>
            </a:r>
            <a:r>
              <a:rPr lang="en-US" sz="2000" b="1" dirty="0">
                <a:solidFill>
                  <a:srgbClr val="285C5B"/>
                </a:solidFill>
              </a:rPr>
              <a:t> (TDI)</a:t>
            </a:r>
          </a:p>
          <a:p>
            <a:pPr marL="234950" indent="-234950">
              <a:buFont typeface="Wingdings" pitchFamily="2" charset="2"/>
              <a:buChar char="§"/>
            </a:pPr>
            <a:r>
              <a:rPr lang="en-US" sz="2000" b="1" dirty="0" err="1">
                <a:solidFill>
                  <a:srgbClr val="285C5B"/>
                </a:solidFill>
              </a:rPr>
              <a:t>hexamethylene</a:t>
            </a:r>
            <a:r>
              <a:rPr lang="en-US" sz="2000" b="1" dirty="0">
                <a:solidFill>
                  <a:srgbClr val="285C5B"/>
                </a:solidFill>
              </a:rPr>
              <a:t> </a:t>
            </a:r>
            <a:r>
              <a:rPr lang="en-US" sz="2000" b="1" dirty="0" err="1">
                <a:solidFill>
                  <a:srgbClr val="285C5B"/>
                </a:solidFill>
              </a:rPr>
              <a:t>diisocyanate</a:t>
            </a:r>
            <a:r>
              <a:rPr lang="en-US" sz="2000" b="1" dirty="0">
                <a:solidFill>
                  <a:srgbClr val="285C5B"/>
                </a:solidFill>
              </a:rPr>
              <a:t> (HDI)</a:t>
            </a:r>
          </a:p>
          <a:p>
            <a:pPr marL="234950" indent="-234950">
              <a:buFont typeface="Wingdings" pitchFamily="2" charset="2"/>
              <a:buChar char="§"/>
            </a:pPr>
            <a:r>
              <a:rPr lang="en-US" sz="2000" b="1" dirty="0">
                <a:solidFill>
                  <a:srgbClr val="FF0000"/>
                </a:solidFill>
              </a:rPr>
              <a:t> </a:t>
            </a:r>
            <a:r>
              <a:rPr lang="en-US" sz="2000" b="1" dirty="0" err="1">
                <a:solidFill>
                  <a:srgbClr val="FF0000"/>
                </a:solidFill>
              </a:rPr>
              <a:t>methylene</a:t>
            </a:r>
            <a:r>
              <a:rPr lang="en-US" sz="2000" b="1" dirty="0">
                <a:solidFill>
                  <a:srgbClr val="FF0000"/>
                </a:solidFill>
              </a:rPr>
              <a:t> </a:t>
            </a:r>
            <a:r>
              <a:rPr lang="en-US" sz="2000" b="1" dirty="0" err="1">
                <a:solidFill>
                  <a:srgbClr val="FF0000"/>
                </a:solidFill>
              </a:rPr>
              <a:t>diphenyl</a:t>
            </a:r>
            <a:r>
              <a:rPr lang="en-US" sz="2000" b="1" dirty="0">
                <a:solidFill>
                  <a:srgbClr val="FF0000"/>
                </a:solidFill>
              </a:rPr>
              <a:t> </a:t>
            </a:r>
            <a:r>
              <a:rPr lang="en-US" sz="2000" b="1" dirty="0" err="1">
                <a:solidFill>
                  <a:srgbClr val="FF0000"/>
                </a:solidFill>
              </a:rPr>
              <a:t>diisocyanate</a:t>
            </a:r>
            <a:r>
              <a:rPr lang="en-US" sz="2000" b="1" dirty="0">
                <a:solidFill>
                  <a:srgbClr val="FF0000"/>
                </a:solidFill>
              </a:rPr>
              <a:t> (MDI)</a:t>
            </a:r>
          </a:p>
          <a:p>
            <a:pPr marL="234950" indent="-234950">
              <a:buFont typeface="Wingdings" pitchFamily="2" charset="2"/>
              <a:buChar char="§"/>
            </a:pPr>
            <a:endParaRPr lang="en-US" sz="2000" dirty="0">
              <a:solidFill>
                <a:srgbClr val="285C5B"/>
              </a:solidFill>
            </a:endParaRPr>
          </a:p>
        </p:txBody>
      </p:sp>
      <p:pic>
        <p:nvPicPr>
          <p:cNvPr id="10" name="Picture 9" descr="download (1).jpg"/>
          <p:cNvPicPr>
            <a:picLocks noChangeAspect="1"/>
          </p:cNvPicPr>
          <p:nvPr/>
        </p:nvPicPr>
        <p:blipFill>
          <a:blip r:embed="rId2" cstate="print"/>
          <a:stretch>
            <a:fillRect/>
          </a:stretch>
        </p:blipFill>
        <p:spPr>
          <a:xfrm rot="284107">
            <a:off x="367679" y="4504737"/>
            <a:ext cx="5410200" cy="2133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21438769">
            <a:off x="642682" y="544734"/>
            <a:ext cx="7886700" cy="1365950"/>
          </a:xfrm>
        </p:spPr>
        <p:txBody>
          <a:bodyPr>
            <a:normAutofit fontScale="90000"/>
          </a:bodyPr>
          <a:lstStyle/>
          <a:p>
            <a:pPr algn="ctr">
              <a:lnSpc>
                <a:spcPct val="100000"/>
              </a:lnSpc>
            </a:pPr>
            <a:r>
              <a:rPr lang="en-US" b="1" i="1" dirty="0">
                <a:solidFill>
                  <a:schemeClr val="accent5">
                    <a:lumMod val="50000"/>
                  </a:schemeClr>
                </a:solidFill>
                <a:latin typeface="Kristen ITC" pitchFamily="66" charset="0"/>
                <a:ea typeface="Cambria" charset="0"/>
                <a:cs typeface="Cambria" charset="0"/>
              </a:rPr>
              <a:t>How have isocyanates been used in building products? </a:t>
            </a:r>
            <a:endParaRPr lang="en-US" dirty="0"/>
          </a:p>
        </p:txBody>
      </p:sp>
      <p:sp>
        <p:nvSpPr>
          <p:cNvPr id="5" name="TextBox 4"/>
          <p:cNvSpPr txBox="1"/>
          <p:nvPr/>
        </p:nvSpPr>
        <p:spPr>
          <a:xfrm>
            <a:off x="395416" y="2232549"/>
            <a:ext cx="3390973" cy="2462213"/>
          </a:xfrm>
          <a:prstGeom prst="rect">
            <a:avLst/>
          </a:prstGeom>
          <a:noFill/>
        </p:spPr>
        <p:txBody>
          <a:bodyPr wrap="square" rtlCol="0">
            <a:spAutoFit/>
          </a:bodyPr>
          <a:lstStyle/>
          <a:p>
            <a:pPr marL="214313" indent="-214313">
              <a:buFont typeface="Arial" pitchFamily="34" charset="0"/>
              <a:buChar char="•"/>
            </a:pPr>
            <a:r>
              <a:rPr lang="en-US" b="1" dirty="0">
                <a:solidFill>
                  <a:srgbClr val="285C5B"/>
                </a:solidFill>
                <a:ea typeface="Cambria" charset="0"/>
                <a:cs typeface="Cambria" charset="0"/>
              </a:rPr>
              <a:t>construction is the leading end use for polyurethane. </a:t>
            </a:r>
          </a:p>
          <a:p>
            <a:pPr marL="214313" indent="-214313">
              <a:spcBef>
                <a:spcPts val="600"/>
              </a:spcBef>
              <a:buFont typeface="Arial" charset="0"/>
              <a:buChar char="•"/>
            </a:pPr>
            <a:r>
              <a:rPr lang="en-US" b="1" dirty="0">
                <a:solidFill>
                  <a:srgbClr val="285C5B"/>
                </a:solidFill>
                <a:ea typeface="Cambria" charset="0"/>
                <a:cs typeface="Cambria" charset="0"/>
              </a:rPr>
              <a:t>more than half the polyurethane in construction is rigid construction foam insulation</a:t>
            </a:r>
          </a:p>
          <a:p>
            <a:pPr marL="214313" indent="-214313">
              <a:spcBef>
                <a:spcPts val="600"/>
              </a:spcBef>
              <a:buFont typeface="Arial" charset="0"/>
              <a:buChar char="•"/>
            </a:pPr>
            <a:r>
              <a:rPr lang="en-US" b="1" dirty="0">
                <a:solidFill>
                  <a:srgbClr val="285C5B"/>
                </a:solidFill>
                <a:ea typeface="Cambria" charset="0"/>
                <a:cs typeface="Cambria" charset="0"/>
              </a:rPr>
              <a:t>rigid foam accounts for 20% of overall polyurethane demand</a:t>
            </a:r>
            <a:r>
              <a:rPr lang="en-US" dirty="0">
                <a:solidFill>
                  <a:srgbClr val="285C5B"/>
                </a:solidFill>
                <a:ea typeface="Cambria" charset="0"/>
                <a:cs typeface="Cambria" charset="0"/>
              </a:rPr>
              <a:t> </a:t>
            </a:r>
          </a:p>
        </p:txBody>
      </p:sp>
      <p:sp>
        <p:nvSpPr>
          <p:cNvPr id="6" name="Rectangle 5"/>
          <p:cNvSpPr/>
          <p:nvPr/>
        </p:nvSpPr>
        <p:spPr>
          <a:xfrm>
            <a:off x="4020137" y="2232549"/>
            <a:ext cx="5123863" cy="4206280"/>
          </a:xfrm>
          <a:prstGeom prst="rect">
            <a:avLst/>
          </a:prstGeom>
        </p:spPr>
        <p:txBody>
          <a:bodyPr wrap="square">
            <a:spAutoFit/>
          </a:bodyPr>
          <a:lstStyle/>
          <a:p>
            <a:pPr marL="214313" indent="-214313"/>
            <a:r>
              <a:rPr lang="en-US" b="1" dirty="0">
                <a:solidFill>
                  <a:srgbClr val="285C5B"/>
                </a:solidFill>
                <a:ea typeface="Cambria" charset="0"/>
                <a:cs typeface="Cambria" charset="0"/>
              </a:rPr>
              <a:t>Free (</a:t>
            </a:r>
            <a:r>
              <a:rPr lang="en-US" b="1" dirty="0" err="1">
                <a:solidFill>
                  <a:srgbClr val="285C5B"/>
                </a:solidFill>
                <a:ea typeface="Cambria" charset="0"/>
                <a:cs typeface="Cambria" charset="0"/>
              </a:rPr>
              <a:t>unreacted</a:t>
            </a:r>
            <a:r>
              <a:rPr lang="en-US" b="1" dirty="0">
                <a:solidFill>
                  <a:srgbClr val="285C5B"/>
                </a:solidFill>
                <a:ea typeface="Cambria" charset="0"/>
                <a:cs typeface="Cambria" charset="0"/>
              </a:rPr>
              <a:t>) </a:t>
            </a:r>
            <a:r>
              <a:rPr lang="en-US" b="1" dirty="0" err="1">
                <a:solidFill>
                  <a:srgbClr val="285C5B"/>
                </a:solidFill>
                <a:ea typeface="Cambria" charset="0"/>
                <a:cs typeface="Cambria" charset="0"/>
              </a:rPr>
              <a:t>isocyanates</a:t>
            </a:r>
            <a:r>
              <a:rPr lang="en-US" b="1" dirty="0">
                <a:solidFill>
                  <a:srgbClr val="285C5B"/>
                </a:solidFill>
                <a:ea typeface="Cambria" charset="0"/>
                <a:cs typeface="Cambria" charset="0"/>
              </a:rPr>
              <a:t> are found in:</a:t>
            </a:r>
          </a:p>
          <a:p>
            <a:pPr marL="557213" lvl="1" indent="-214313">
              <a:spcBef>
                <a:spcPts val="400"/>
              </a:spcBef>
              <a:buFont typeface="Arial" charset="0"/>
              <a:buChar char="•"/>
            </a:pPr>
            <a:r>
              <a:rPr lang="en-US" b="1" dirty="0">
                <a:solidFill>
                  <a:srgbClr val="285C5B"/>
                </a:solidFill>
                <a:ea typeface="Cambria" charset="0"/>
                <a:cs typeface="Cambria" charset="0"/>
              </a:rPr>
              <a:t>spray foam insulation</a:t>
            </a:r>
          </a:p>
          <a:p>
            <a:pPr marL="557213" lvl="1" indent="-214313">
              <a:spcBef>
                <a:spcPts val="400"/>
              </a:spcBef>
              <a:buFont typeface="Arial" charset="0"/>
              <a:buChar char="•"/>
            </a:pPr>
            <a:r>
              <a:rPr lang="en-US" b="1" dirty="0" err="1">
                <a:solidFill>
                  <a:srgbClr val="285C5B"/>
                </a:solidFill>
                <a:ea typeface="Cambria" charset="0"/>
                <a:cs typeface="Cambria" charset="0"/>
              </a:rPr>
              <a:t>polyisocyanurate</a:t>
            </a:r>
            <a:r>
              <a:rPr lang="en-US" b="1" dirty="0">
                <a:solidFill>
                  <a:srgbClr val="285C5B"/>
                </a:solidFill>
                <a:ea typeface="Cambria" charset="0"/>
                <a:cs typeface="Cambria" charset="0"/>
              </a:rPr>
              <a:t> wall insulation board</a:t>
            </a:r>
          </a:p>
          <a:p>
            <a:pPr marL="557213" lvl="1" indent="-214313">
              <a:spcBef>
                <a:spcPts val="400"/>
              </a:spcBef>
              <a:buFont typeface="Arial" charset="0"/>
              <a:buChar char="•"/>
            </a:pPr>
            <a:r>
              <a:rPr lang="en-US" b="1" dirty="0">
                <a:solidFill>
                  <a:srgbClr val="285C5B"/>
                </a:solidFill>
                <a:ea typeface="Cambria" charset="0"/>
                <a:cs typeface="Cambria" charset="0"/>
              </a:rPr>
              <a:t>joint sealants</a:t>
            </a:r>
          </a:p>
          <a:p>
            <a:pPr marL="557213" lvl="1" indent="-214313">
              <a:spcBef>
                <a:spcPts val="400"/>
              </a:spcBef>
              <a:buFont typeface="Arial" charset="0"/>
              <a:buChar char="•"/>
            </a:pPr>
            <a:r>
              <a:rPr lang="en-US" b="1" dirty="0" err="1">
                <a:solidFill>
                  <a:srgbClr val="285C5B"/>
                </a:solidFill>
                <a:ea typeface="Cambria" charset="0"/>
                <a:cs typeface="Cambria" charset="0"/>
              </a:rPr>
              <a:t>fireblock</a:t>
            </a:r>
            <a:r>
              <a:rPr lang="en-US" b="1" dirty="0">
                <a:solidFill>
                  <a:srgbClr val="285C5B"/>
                </a:solidFill>
                <a:ea typeface="Cambria" charset="0"/>
                <a:cs typeface="Cambria" charset="0"/>
              </a:rPr>
              <a:t> sealants</a:t>
            </a:r>
          </a:p>
          <a:p>
            <a:pPr marL="557213" lvl="1" indent="-214313">
              <a:spcBef>
                <a:spcPts val="400"/>
              </a:spcBef>
              <a:buFont typeface="Arial" charset="0"/>
              <a:buChar char="•"/>
            </a:pPr>
            <a:r>
              <a:rPr lang="en-US" b="1" dirty="0">
                <a:solidFill>
                  <a:srgbClr val="285C5B"/>
                </a:solidFill>
                <a:ea typeface="Cambria" charset="0"/>
                <a:cs typeface="Cambria" charset="0"/>
              </a:rPr>
              <a:t>flooring and casework adhesives</a:t>
            </a:r>
          </a:p>
          <a:p>
            <a:pPr marL="557213" lvl="1" indent="-214313">
              <a:spcBef>
                <a:spcPts val="400"/>
              </a:spcBef>
              <a:buFont typeface="Arial" charset="0"/>
              <a:buChar char="•"/>
            </a:pPr>
            <a:r>
              <a:rPr lang="en-US" b="1" dirty="0">
                <a:solidFill>
                  <a:srgbClr val="285C5B"/>
                </a:solidFill>
                <a:ea typeface="Cambria" charset="0"/>
                <a:cs typeface="Cambria" charset="0"/>
              </a:rPr>
              <a:t>engineered wood (flooring, particleboard, casework, cross-laminated timber)</a:t>
            </a:r>
          </a:p>
          <a:p>
            <a:pPr marL="557213" lvl="1" indent="-214313">
              <a:spcBef>
                <a:spcPts val="400"/>
              </a:spcBef>
              <a:buFont typeface="Arial" charset="0"/>
              <a:buChar char="•"/>
            </a:pPr>
            <a:r>
              <a:rPr lang="en-US" b="1" dirty="0">
                <a:solidFill>
                  <a:srgbClr val="285C5B"/>
                </a:solidFill>
                <a:ea typeface="Cambria" charset="0"/>
                <a:cs typeface="Cambria" charset="0"/>
              </a:rPr>
              <a:t>fluid-applied flooring</a:t>
            </a:r>
          </a:p>
          <a:p>
            <a:pPr marL="557213" lvl="1" indent="-214313">
              <a:spcBef>
                <a:spcPts val="400"/>
              </a:spcBef>
              <a:buFont typeface="Arial" charset="0"/>
              <a:buChar char="•"/>
            </a:pPr>
            <a:r>
              <a:rPr lang="en-US" b="1" dirty="0">
                <a:solidFill>
                  <a:srgbClr val="285C5B"/>
                </a:solidFill>
                <a:ea typeface="Cambria" charset="0"/>
                <a:cs typeface="Cambria" charset="0"/>
              </a:rPr>
              <a:t>rubber cork flooring</a:t>
            </a:r>
          </a:p>
          <a:p>
            <a:pPr marL="557213" lvl="1" indent="-214313">
              <a:spcBef>
                <a:spcPts val="400"/>
              </a:spcBef>
              <a:buFont typeface="Arial" charset="0"/>
              <a:buChar char="•"/>
            </a:pPr>
            <a:r>
              <a:rPr lang="en-US" b="1" dirty="0">
                <a:solidFill>
                  <a:srgbClr val="285C5B"/>
                </a:solidFill>
                <a:ea typeface="Cambria" charset="0"/>
                <a:cs typeface="Cambria" charset="0"/>
              </a:rPr>
              <a:t>carpet (backing)</a:t>
            </a:r>
          </a:p>
          <a:p>
            <a:pPr marL="557213" lvl="1" indent="-214313">
              <a:spcBef>
                <a:spcPts val="400"/>
              </a:spcBef>
              <a:buFont typeface="Arial" charset="0"/>
              <a:buChar char="•"/>
            </a:pPr>
            <a:r>
              <a:rPr lang="en-US" b="1" dirty="0">
                <a:solidFill>
                  <a:srgbClr val="285C5B"/>
                </a:solidFill>
                <a:ea typeface="Cambria" charset="0"/>
                <a:cs typeface="Cambria" charset="0"/>
              </a:rPr>
              <a:t>UV-cured urethane acrylic finishes (e.g., wood flooring finishes)</a:t>
            </a:r>
          </a:p>
        </p:txBody>
      </p:sp>
      <p:pic>
        <p:nvPicPr>
          <p:cNvPr id="30724" name="Picture 4" descr="Adhesive Advancements"/>
          <p:cNvPicPr>
            <a:picLocks noChangeAspect="1" noChangeArrowheads="1"/>
          </p:cNvPicPr>
          <p:nvPr/>
        </p:nvPicPr>
        <p:blipFill>
          <a:blip r:embed="rId2"/>
          <a:srcRect/>
          <a:stretch>
            <a:fillRect/>
          </a:stretch>
        </p:blipFill>
        <p:spPr bwMode="auto">
          <a:xfrm rot="21168023">
            <a:off x="463524" y="4802838"/>
            <a:ext cx="1800225" cy="1200150"/>
          </a:xfrm>
          <a:prstGeom prst="rect">
            <a:avLst/>
          </a:prstGeom>
          <a:noFill/>
        </p:spPr>
      </p:pic>
      <p:pic>
        <p:nvPicPr>
          <p:cNvPr id="30728" name="Picture 8" descr="... quality rigid insulation PU Rigid Insulation Polyurethane Foam Board"/>
          <p:cNvPicPr>
            <a:picLocks noChangeAspect="1" noChangeArrowheads="1"/>
          </p:cNvPicPr>
          <p:nvPr/>
        </p:nvPicPr>
        <p:blipFill>
          <a:blip r:embed="rId3"/>
          <a:srcRect/>
          <a:stretch>
            <a:fillRect/>
          </a:stretch>
        </p:blipFill>
        <p:spPr bwMode="auto">
          <a:xfrm rot="457854">
            <a:off x="2168743" y="5545201"/>
            <a:ext cx="2007503" cy="1131730"/>
          </a:xfrm>
          <a:prstGeom prst="rect">
            <a:avLst/>
          </a:prstGeom>
          <a:noFill/>
        </p:spPr>
      </p:pic>
    </p:spTree>
    <p:extLst>
      <p:ext uri="{BB962C8B-B14F-4D97-AF65-F5344CB8AC3E}">
        <p14:creationId xmlns:p14="http://schemas.microsoft.com/office/powerpoint/2010/main" val="1567516523"/>
      </p:ext>
    </p:extLst>
  </p:cSld>
  <p:clrMapOvr>
    <a:masterClrMapping/>
  </p:clrMapOvr>
</p:sld>
</file>

<file path=ppt/theme/theme1.xml><?xml version="1.0" encoding="utf-8"?>
<a:theme xmlns:a="http://schemas.openxmlformats.org/drawingml/2006/main" name="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580</TotalTime>
  <Words>2626</Words>
  <Application>Microsoft Macintosh PowerPoint</Application>
  <PresentationFormat>On-screen Show (4:3)</PresentationFormat>
  <Paragraphs>247</Paragraphs>
  <Slides>37</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65 Helvetica Medium</vt:lpstr>
      <vt:lpstr>Arial</vt:lpstr>
      <vt:lpstr>Calibri</vt:lpstr>
      <vt:lpstr>Calibri Light</vt:lpstr>
      <vt:lpstr>Cambria</vt:lpstr>
      <vt:lpstr>Cambria Regular</vt:lpstr>
      <vt:lpstr>Estrangelo Edessa</vt:lpstr>
      <vt:lpstr>Helvetica Neue</vt:lpstr>
      <vt:lpstr>Kristen ITC</vt:lpstr>
      <vt:lpstr>Wingdings</vt:lpstr>
      <vt:lpstr>Office Theme</vt:lpstr>
      <vt:lpstr>When is it “green”?  Preventing the toxic effects of spray foam insulation</vt:lpstr>
      <vt:lpstr>PowerPoint Presentation</vt:lpstr>
      <vt:lpstr>What are the Occupational Health Clinical Centers?</vt:lpstr>
      <vt:lpstr>What is the Healthy Building Network?</vt:lpstr>
      <vt:lpstr>What are we going to talk about?</vt:lpstr>
      <vt:lpstr>PowerPoint Presentation</vt:lpstr>
      <vt:lpstr>What’s the plan for  this presentation?</vt:lpstr>
      <vt:lpstr>PowerPoint Presentation</vt:lpstr>
      <vt:lpstr>How have isocyanates been used in building products? </vt:lpstr>
      <vt:lpstr>PowerPoint Presentation</vt:lpstr>
      <vt:lpstr>PowerPoint Presentation</vt:lpstr>
      <vt:lpstr>What are the problems with using isocyanates, especially in spray foam insulation?</vt:lpstr>
      <vt:lpstr>Health effects of isocyanates?</vt:lpstr>
      <vt:lpstr>Health effects – spray foam products part B (amines)?</vt:lpstr>
      <vt:lpstr>How useful are occupational exposure limits (OELs)?</vt:lpstr>
      <vt:lpstr>How well can we measure isocyanates?</vt:lpstr>
      <vt:lpstr>What’s the real world experience with spray foam products?</vt:lpstr>
      <vt:lpstr>Application variables: thickness, temperature, humidity</vt:lpstr>
      <vt:lpstr>Trim work</vt:lpstr>
      <vt:lpstr>A drum on right, B drum on left</vt:lpstr>
      <vt:lpstr>What about the OHCC experience?</vt:lpstr>
      <vt:lpstr>Case example #1</vt:lpstr>
      <vt:lpstr>Case Example #2</vt:lpstr>
      <vt:lpstr>How has hazard prevention failed?</vt:lpstr>
      <vt:lpstr>Fire hazards</vt:lpstr>
      <vt:lpstr>How about global warming effects?</vt:lpstr>
      <vt:lpstr>Is this a repeat performance ?</vt:lpstr>
      <vt:lpstr>PowerPoint Presentation</vt:lpstr>
      <vt:lpstr>Why did Green Seal certify spray foam insulation?</vt:lpstr>
      <vt:lpstr>PowerPoint Presentation</vt:lpstr>
      <vt:lpstr>What’s happening in California?</vt:lpstr>
      <vt:lpstr>PowerPoint Presentation</vt:lpstr>
      <vt:lpstr>What needs to be done? (some recommendations)</vt:lpstr>
      <vt:lpstr>PowerPoint Presentation</vt:lpstr>
      <vt:lpstr>PowerPoint Presentation</vt:lpstr>
      <vt:lpstr>What are your questions?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is it “green”?  Preventing the toxic effects of spray foam insulation</dc:title>
  <dc:creator>Dorothy Wigmore</dc:creator>
  <cp:lastModifiedBy>Dorothy Wigmore</cp:lastModifiedBy>
  <cp:revision>84</cp:revision>
  <dcterms:created xsi:type="dcterms:W3CDTF">2017-02-15T17:33:54Z</dcterms:created>
  <dcterms:modified xsi:type="dcterms:W3CDTF">2019-06-06T17:31:30Z</dcterms:modified>
</cp:coreProperties>
</file>